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4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5" r:id="rId3"/>
    <p:sldMasterId id="2147483702" r:id="rId4"/>
    <p:sldMasterId id="2147483716" r:id="rId5"/>
  </p:sldMasterIdLst>
  <p:notesMasterIdLst>
    <p:notesMasterId r:id="rId38"/>
  </p:notesMasterIdLst>
  <p:sldIdLst>
    <p:sldId id="413" r:id="rId6"/>
    <p:sldId id="293" r:id="rId7"/>
    <p:sldId id="257" r:id="rId8"/>
    <p:sldId id="517" r:id="rId9"/>
    <p:sldId id="311" r:id="rId10"/>
    <p:sldId id="628" r:id="rId11"/>
    <p:sldId id="627" r:id="rId12"/>
    <p:sldId id="652" r:id="rId13"/>
    <p:sldId id="658" r:id="rId14"/>
    <p:sldId id="645" r:id="rId15"/>
    <p:sldId id="649" r:id="rId16"/>
    <p:sldId id="647" r:id="rId17"/>
    <p:sldId id="644" r:id="rId18"/>
    <p:sldId id="268" r:id="rId19"/>
    <p:sldId id="347" r:id="rId20"/>
    <p:sldId id="398" r:id="rId21"/>
    <p:sldId id="610" r:id="rId22"/>
    <p:sldId id="527" r:id="rId23"/>
    <p:sldId id="623" r:id="rId24"/>
    <p:sldId id="568" r:id="rId25"/>
    <p:sldId id="624" r:id="rId26"/>
    <p:sldId id="531" r:id="rId27"/>
    <p:sldId id="536" r:id="rId28"/>
    <p:sldId id="266" r:id="rId29"/>
    <p:sldId id="643" r:id="rId30"/>
    <p:sldId id="655" r:id="rId31"/>
    <p:sldId id="656" r:id="rId32"/>
    <p:sldId id="657" r:id="rId33"/>
    <p:sldId id="291" r:id="rId34"/>
    <p:sldId id="292" r:id="rId35"/>
    <p:sldId id="322" r:id="rId36"/>
    <p:sldId id="270" r:id="rId3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D050"/>
    <a:srgbClr val="D4F0FE"/>
    <a:srgbClr val="F57A23"/>
    <a:srgbClr val="4DB749"/>
    <a:srgbClr val="F57921"/>
    <a:srgbClr val="FBBD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5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6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50ABF9-66BE-3045-9C1E-99137405B0B5}" type="doc">
      <dgm:prSet loTypeId="urn:microsoft.com/office/officeart/2009/layout/ReverseList" loCatId="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C18442F-7052-C945-A3FF-1CE74E9EA352}">
      <dgm:prSet phldrT="[Text]" custT="1"/>
      <dgm:spPr/>
      <dgm:t>
        <a:bodyPr/>
        <a:lstStyle/>
        <a:p>
          <a:r>
            <a:rPr lang="en-US" sz="2700" dirty="0">
              <a:solidFill>
                <a:srgbClr val="4DB749"/>
              </a:solidFill>
            </a:rPr>
            <a:t>Preventive Measures</a:t>
          </a:r>
        </a:p>
        <a:p>
          <a:r>
            <a:rPr lang="en-US" sz="2200" dirty="0"/>
            <a:t>- Prevent occurrence of OOSCY using CCT and strategic scholarship</a:t>
          </a:r>
        </a:p>
        <a:p>
          <a:endParaRPr lang="en-US" sz="2700" dirty="0"/>
        </a:p>
      </dgm:t>
    </dgm:pt>
    <dgm:pt modelId="{81FD9906-701A-524A-B018-DBC5802B0278}" type="parTrans" cxnId="{BFBB3E1A-5EED-704F-8D80-F883CA720C03}">
      <dgm:prSet/>
      <dgm:spPr/>
      <dgm:t>
        <a:bodyPr/>
        <a:lstStyle/>
        <a:p>
          <a:endParaRPr lang="en-US"/>
        </a:p>
      </dgm:t>
    </dgm:pt>
    <dgm:pt modelId="{C5615F48-BDB5-AD4D-BBEB-ACD341E53381}" type="sibTrans" cxnId="{BFBB3E1A-5EED-704F-8D80-F883CA720C03}">
      <dgm:prSet/>
      <dgm:spPr/>
      <dgm:t>
        <a:bodyPr/>
        <a:lstStyle/>
        <a:p>
          <a:endParaRPr lang="en-US"/>
        </a:p>
      </dgm:t>
    </dgm:pt>
    <dgm:pt modelId="{C4EDAE15-6962-0346-A003-C5E2DFF7D552}">
      <dgm:prSet phldrT="[Text]" custT="1"/>
      <dgm:spPr/>
      <dgm:t>
        <a:bodyPr/>
        <a:lstStyle/>
        <a:p>
          <a:r>
            <a:rPr lang="en-US" sz="2800" dirty="0">
              <a:solidFill>
                <a:srgbClr val="FF0000"/>
              </a:solidFill>
            </a:rPr>
            <a:t>Corrective Measures</a:t>
          </a:r>
        </a:p>
        <a:p>
          <a:r>
            <a:rPr lang="en-US" sz="2200" dirty="0"/>
            <a:t>- Resolve OOSCY’s factors using area-based intervention</a:t>
          </a:r>
        </a:p>
        <a:p>
          <a:r>
            <a:rPr lang="en-US" sz="2200" dirty="0"/>
            <a:t>- Prevent recurrence of OOSCY</a:t>
          </a:r>
        </a:p>
      </dgm:t>
    </dgm:pt>
    <dgm:pt modelId="{430B1F6E-9B04-ED42-8730-F4AE8C83FA33}" type="parTrans" cxnId="{1F0B3F7D-19AE-924D-8135-1A03783C6F38}">
      <dgm:prSet/>
      <dgm:spPr/>
      <dgm:t>
        <a:bodyPr/>
        <a:lstStyle/>
        <a:p>
          <a:endParaRPr lang="en-US"/>
        </a:p>
      </dgm:t>
    </dgm:pt>
    <dgm:pt modelId="{EDC6DD4C-1456-C54B-95CA-0FED75879420}" type="sibTrans" cxnId="{1F0B3F7D-19AE-924D-8135-1A03783C6F38}">
      <dgm:prSet/>
      <dgm:spPr/>
      <dgm:t>
        <a:bodyPr/>
        <a:lstStyle/>
        <a:p>
          <a:endParaRPr lang="en-US"/>
        </a:p>
      </dgm:t>
    </dgm:pt>
    <dgm:pt modelId="{EC57699E-AE84-2546-BA96-0A36F946998F}" type="pres">
      <dgm:prSet presAssocID="{8D50ABF9-66BE-3045-9C1E-99137405B0B5}" presName="Name0" presStyleCnt="0">
        <dgm:presLayoutVars>
          <dgm:chMax val="2"/>
          <dgm:chPref val="2"/>
          <dgm:animLvl val="lvl"/>
        </dgm:presLayoutVars>
      </dgm:prSet>
      <dgm:spPr/>
    </dgm:pt>
    <dgm:pt modelId="{54F6331E-D23A-B149-A104-8B5D09D53522}" type="pres">
      <dgm:prSet presAssocID="{8D50ABF9-66BE-3045-9C1E-99137405B0B5}" presName="LeftText" presStyleLbl="revTx" presStyleIdx="0" presStyleCnt="0">
        <dgm:presLayoutVars>
          <dgm:bulletEnabled val="1"/>
        </dgm:presLayoutVars>
      </dgm:prSet>
      <dgm:spPr/>
    </dgm:pt>
    <dgm:pt modelId="{60FC0B7C-A753-3947-9D84-55CDE1D109A6}" type="pres">
      <dgm:prSet presAssocID="{8D50ABF9-66BE-3045-9C1E-99137405B0B5}" presName="LeftNode" presStyleLbl="bgImgPlace1" presStyleIdx="0" presStyleCnt="2" custScaleX="131647" custScaleY="111379" custLinFactNeighborX="-11115" custLinFactNeighborY="-1698">
        <dgm:presLayoutVars>
          <dgm:chMax val="2"/>
          <dgm:chPref val="2"/>
        </dgm:presLayoutVars>
      </dgm:prSet>
      <dgm:spPr/>
    </dgm:pt>
    <dgm:pt modelId="{A34FEFD8-33B6-3246-B248-6BD720A8D7F3}" type="pres">
      <dgm:prSet presAssocID="{8D50ABF9-66BE-3045-9C1E-99137405B0B5}" presName="RightText" presStyleLbl="revTx" presStyleIdx="0" presStyleCnt="0">
        <dgm:presLayoutVars>
          <dgm:bulletEnabled val="1"/>
        </dgm:presLayoutVars>
      </dgm:prSet>
      <dgm:spPr/>
    </dgm:pt>
    <dgm:pt modelId="{349D2D08-5A26-CD4E-8935-F624FC6D6787}" type="pres">
      <dgm:prSet presAssocID="{8D50ABF9-66BE-3045-9C1E-99137405B0B5}" presName="RightNode" presStyleLbl="bgImgPlace1" presStyleIdx="1" presStyleCnt="2" custScaleX="145921" custScaleY="110700" custLinFactNeighborX="7225" custLinFactNeighborY="-1698">
        <dgm:presLayoutVars>
          <dgm:chMax val="0"/>
          <dgm:chPref val="0"/>
        </dgm:presLayoutVars>
      </dgm:prSet>
      <dgm:spPr/>
    </dgm:pt>
    <dgm:pt modelId="{862A1235-F1B2-814C-B216-8025072FAC5D}" type="pres">
      <dgm:prSet presAssocID="{8D50ABF9-66BE-3045-9C1E-99137405B0B5}" presName="TopArrow" presStyleLbl="node1" presStyleIdx="0" presStyleCnt="2" custLinFactNeighborX="2174" custLinFactNeighborY="-1800"/>
      <dgm:spPr/>
    </dgm:pt>
    <dgm:pt modelId="{B2A34821-0BC3-7241-AE2C-A95B51438A8C}" type="pres">
      <dgm:prSet presAssocID="{8D50ABF9-66BE-3045-9C1E-99137405B0B5}" presName="BottomArrow" presStyleLbl="node1" presStyleIdx="1" presStyleCnt="2"/>
      <dgm:spPr>
        <a:solidFill>
          <a:srgbClr val="4DB749"/>
        </a:solidFill>
      </dgm:spPr>
    </dgm:pt>
  </dgm:ptLst>
  <dgm:cxnLst>
    <dgm:cxn modelId="{BFBB3E1A-5EED-704F-8D80-F883CA720C03}" srcId="{8D50ABF9-66BE-3045-9C1E-99137405B0B5}" destId="{6C18442F-7052-C945-A3FF-1CE74E9EA352}" srcOrd="0" destOrd="0" parTransId="{81FD9906-701A-524A-B018-DBC5802B0278}" sibTransId="{C5615F48-BDB5-AD4D-BBEB-ACD341E53381}"/>
    <dgm:cxn modelId="{B8805928-2722-FC4C-BF97-D824CBA1E2D4}" type="presOf" srcId="{6C18442F-7052-C945-A3FF-1CE74E9EA352}" destId="{54F6331E-D23A-B149-A104-8B5D09D53522}" srcOrd="0" destOrd="0" presId="urn:microsoft.com/office/officeart/2009/layout/ReverseList"/>
    <dgm:cxn modelId="{397DA140-125C-5648-8038-C673071CD081}" type="presOf" srcId="{C4EDAE15-6962-0346-A003-C5E2DFF7D552}" destId="{349D2D08-5A26-CD4E-8935-F624FC6D6787}" srcOrd="1" destOrd="0" presId="urn:microsoft.com/office/officeart/2009/layout/ReverseList"/>
    <dgm:cxn modelId="{1F0B3F7D-19AE-924D-8135-1A03783C6F38}" srcId="{8D50ABF9-66BE-3045-9C1E-99137405B0B5}" destId="{C4EDAE15-6962-0346-A003-C5E2DFF7D552}" srcOrd="1" destOrd="0" parTransId="{430B1F6E-9B04-ED42-8730-F4AE8C83FA33}" sibTransId="{EDC6DD4C-1456-C54B-95CA-0FED75879420}"/>
    <dgm:cxn modelId="{AF443091-BD96-124B-AD56-72B2193AE843}" type="presOf" srcId="{6C18442F-7052-C945-A3FF-1CE74E9EA352}" destId="{60FC0B7C-A753-3947-9D84-55CDE1D109A6}" srcOrd="1" destOrd="0" presId="urn:microsoft.com/office/officeart/2009/layout/ReverseList"/>
    <dgm:cxn modelId="{04FE50D1-1242-DD46-8748-D593F4CA9038}" type="presOf" srcId="{8D50ABF9-66BE-3045-9C1E-99137405B0B5}" destId="{EC57699E-AE84-2546-BA96-0A36F946998F}" srcOrd="0" destOrd="0" presId="urn:microsoft.com/office/officeart/2009/layout/ReverseList"/>
    <dgm:cxn modelId="{579ED6E0-B32B-A144-9070-486ACF6C22A4}" type="presOf" srcId="{C4EDAE15-6962-0346-A003-C5E2DFF7D552}" destId="{A34FEFD8-33B6-3246-B248-6BD720A8D7F3}" srcOrd="0" destOrd="0" presId="urn:microsoft.com/office/officeart/2009/layout/ReverseList"/>
    <dgm:cxn modelId="{B76A0319-A7DB-7C43-B924-F356587402D5}" type="presParOf" srcId="{EC57699E-AE84-2546-BA96-0A36F946998F}" destId="{54F6331E-D23A-B149-A104-8B5D09D53522}" srcOrd="0" destOrd="0" presId="urn:microsoft.com/office/officeart/2009/layout/ReverseList"/>
    <dgm:cxn modelId="{8813F5D5-0337-7F4C-99D1-1FE6E77D2E90}" type="presParOf" srcId="{EC57699E-AE84-2546-BA96-0A36F946998F}" destId="{60FC0B7C-A753-3947-9D84-55CDE1D109A6}" srcOrd="1" destOrd="0" presId="urn:microsoft.com/office/officeart/2009/layout/ReverseList"/>
    <dgm:cxn modelId="{30D46799-C548-5B4D-BA03-A036CC5C0806}" type="presParOf" srcId="{EC57699E-AE84-2546-BA96-0A36F946998F}" destId="{A34FEFD8-33B6-3246-B248-6BD720A8D7F3}" srcOrd="2" destOrd="0" presId="urn:microsoft.com/office/officeart/2009/layout/ReverseList"/>
    <dgm:cxn modelId="{9F727810-E48E-C048-B669-F0636A75C15F}" type="presParOf" srcId="{EC57699E-AE84-2546-BA96-0A36F946998F}" destId="{349D2D08-5A26-CD4E-8935-F624FC6D6787}" srcOrd="3" destOrd="0" presId="urn:microsoft.com/office/officeart/2009/layout/ReverseList"/>
    <dgm:cxn modelId="{F75C3D9A-E97C-DB47-A007-D7BABE1DC670}" type="presParOf" srcId="{EC57699E-AE84-2546-BA96-0A36F946998F}" destId="{862A1235-F1B2-814C-B216-8025072FAC5D}" srcOrd="4" destOrd="0" presId="urn:microsoft.com/office/officeart/2009/layout/ReverseList"/>
    <dgm:cxn modelId="{9AB4CF7F-6A5C-2346-81F7-92EAAA7111C3}" type="presParOf" srcId="{EC57699E-AE84-2546-BA96-0A36F946998F}" destId="{B2A34821-0BC3-7241-AE2C-A95B51438A8C}" srcOrd="5" destOrd="0" presId="urn:microsoft.com/office/officeart/2009/layout/ReverseList"/>
  </dgm:cxnLst>
  <dgm:bg>
    <a:blipFill>
      <a:blip xmlns:r="http://schemas.openxmlformats.org/officeDocument/2006/relationships" r:embed="rId1" cstate="print">
        <a:extLst>
          <a:ext uri="{28A0092B-C50C-407E-A947-70E740481C1C}">
            <a14:useLocalDpi xmlns:a14="http://schemas.microsoft.com/office/drawing/2010/main" val="0"/>
          </a:ext>
        </a:extLst>
      </a:blip>
      <a:stretch>
        <a:fillRect/>
      </a:stretch>
    </a:blip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FC0B7C-A753-3947-9D84-55CDE1D109A6}">
      <dsp:nvSpPr>
        <dsp:cNvPr id="0" name=""/>
        <dsp:cNvSpPr/>
      </dsp:nvSpPr>
      <dsp:spPr>
        <a:xfrm rot="16200000">
          <a:off x="1004134" y="1177356"/>
          <a:ext cx="3657080" cy="2641549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71450" rIns="154305" bIns="17145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solidFill>
                <a:srgbClr val="4DB749"/>
              </a:solidFill>
            </a:rPr>
            <a:t>Preventive Measures</a:t>
          </a:r>
        </a:p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- Prevent occurrence of OOSCY using CCT and strategic scholarship</a:t>
          </a:r>
        </a:p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 dirty="0"/>
        </a:p>
      </dsp:txBody>
      <dsp:txXfrm rot="5400000">
        <a:off x="1640873" y="798564"/>
        <a:ext cx="2512576" cy="3399134"/>
      </dsp:txXfrm>
    </dsp:sp>
    <dsp:sp modelId="{349D2D08-5A26-CD4E-8935-F624FC6D6787}">
      <dsp:nvSpPr>
        <dsp:cNvPr id="0" name=""/>
        <dsp:cNvSpPr/>
      </dsp:nvSpPr>
      <dsp:spPr>
        <a:xfrm rot="5400000">
          <a:off x="3480934" y="1034149"/>
          <a:ext cx="3634785" cy="2927962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tint val="50000"/>
            <a:hueOff val="-12059734"/>
            <a:satOff val="24125"/>
            <a:lumOff val="102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77800" rIns="106680" bIns="17780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solidFill>
                <a:srgbClr val="FF0000"/>
              </a:solidFill>
            </a:rPr>
            <a:t>Corrective Measures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- Resolve OOSCY’s factors using area-based intervention</a:t>
          </a:r>
        </a:p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- Prevent recurrence of OOSCY</a:t>
          </a:r>
        </a:p>
      </dsp:txBody>
      <dsp:txXfrm rot="-5400000">
        <a:off x="3834346" y="823695"/>
        <a:ext cx="2785005" cy="3348871"/>
      </dsp:txXfrm>
    </dsp:sp>
    <dsp:sp modelId="{862A1235-F1B2-814C-B216-8025072FAC5D}">
      <dsp:nvSpPr>
        <dsp:cNvPr id="0" name=""/>
        <dsp:cNvSpPr/>
      </dsp:nvSpPr>
      <dsp:spPr>
        <a:xfrm>
          <a:off x="3101099" y="-37755"/>
          <a:ext cx="2097652" cy="2097550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A34821-0BC3-7241-AE2C-A95B51438A8C}">
      <dsp:nvSpPr>
        <dsp:cNvPr id="0" name=""/>
        <dsp:cNvSpPr/>
      </dsp:nvSpPr>
      <dsp:spPr>
        <a:xfrm rot="10800000">
          <a:off x="3055496" y="3009707"/>
          <a:ext cx="2097652" cy="2097550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rgbClr val="4DB74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B7301D-49BB-4D01-B00B-2CA03F537600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C9CF5-0969-4B1C-BE70-05A280F997C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0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0172F1-BA6E-064F-BC75-3BE51EC8BD5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834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8.png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240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584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1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502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3003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579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2748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9592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646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517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1477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58200" y="6280150"/>
            <a:ext cx="404283" cy="365125"/>
          </a:xfrm>
        </p:spPr>
        <p:txBody>
          <a:bodyPr/>
          <a:lstStyle/>
          <a:p>
            <a:fld id="{74E27454-BA46-5447-AC21-804B48FD10CE}" type="slidenum">
              <a:rPr lang="th-TH" smtClean="0"/>
              <a:t>‹#›</a:t>
            </a:fld>
            <a:endParaRPr lang="th-TH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1413"/>
            <a:ext cx="8042020" cy="103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รูปภาพ 3"/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7883" y="298309"/>
            <a:ext cx="520581" cy="579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992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>
                <a:solidFill>
                  <a:srgbClr val="0872D2"/>
                </a:solidFill>
              </a:defRPr>
            </a:lvl1pPr>
          </a:lstStyle>
          <a:p>
            <a:fld id="{303BA782-DD88-4A68-8B7B-7614DF93D191}" type="slidenum">
              <a:rPr lang="th-TH" smtClean="0"/>
              <a:pPr/>
              <a:t>‹#›</a:t>
            </a:fld>
            <a:endParaRPr lang="th-TH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C7517822-A138-46F0-AFB2-21918DE4DBF1}"/>
              </a:ext>
            </a:extLst>
          </p:cNvPr>
          <p:cNvGrpSpPr/>
          <p:nvPr userDrawn="1"/>
        </p:nvGrpSpPr>
        <p:grpSpPr>
          <a:xfrm>
            <a:off x="0" y="6715177"/>
            <a:ext cx="9173527" cy="142847"/>
            <a:chOff x="3742535" y="6705601"/>
            <a:chExt cx="5430992" cy="161789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8A32CF64-1899-4B5B-A8D0-4771D3C835FC}"/>
                </a:ext>
              </a:extLst>
            </p:cNvPr>
            <p:cNvSpPr/>
            <p:nvPr/>
          </p:nvSpPr>
          <p:spPr>
            <a:xfrm>
              <a:off x="3742535" y="6705601"/>
              <a:ext cx="1872000" cy="161778"/>
            </a:xfrm>
            <a:prstGeom prst="rect">
              <a:avLst/>
            </a:prstGeom>
            <a:solidFill>
              <a:srgbClr val="2CB6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C279D23-C238-45FB-9764-40A1A64AFF99}"/>
                </a:ext>
              </a:extLst>
            </p:cNvPr>
            <p:cNvSpPr/>
            <p:nvPr/>
          </p:nvSpPr>
          <p:spPr>
            <a:xfrm>
              <a:off x="5613464" y="6705612"/>
              <a:ext cx="1872000" cy="161778"/>
            </a:xfrm>
            <a:prstGeom prst="rect">
              <a:avLst/>
            </a:prstGeom>
            <a:solidFill>
              <a:srgbClr val="80BB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5DBD73"/>
                </a:solidFill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4BABB834-2A8F-42A1-9B54-B195675967CF}"/>
                </a:ext>
              </a:extLst>
            </p:cNvPr>
            <p:cNvSpPr/>
            <p:nvPr/>
          </p:nvSpPr>
          <p:spPr>
            <a:xfrm>
              <a:off x="7481527" y="6705601"/>
              <a:ext cx="1692000" cy="161778"/>
            </a:xfrm>
            <a:prstGeom prst="rect">
              <a:avLst/>
            </a:prstGeom>
            <a:solidFill>
              <a:srgbClr val="2CB6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9" name="รูปภาพ 3">
            <a:extLst>
              <a:ext uri="{FF2B5EF4-FFF2-40B4-BE49-F238E27FC236}">
                <a16:creationId xmlns:a16="http://schemas.microsoft.com/office/drawing/2014/main" id="{B420E6D0-B8E2-4E26-ADAA-C85B48E3EE0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7883" y="298309"/>
            <a:ext cx="520581" cy="579158"/>
          </a:xfrm>
          <a:prstGeom prst="rect">
            <a:avLst/>
          </a:prstGeom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04E52AD8-F4F4-4744-BFEA-F7A539F3387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956376" cy="9377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0990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41212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804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1650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29504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6662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0385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710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6946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90407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66316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3191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with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>
            <a:normAutofit/>
          </a:bodyPr>
          <a:lstStyle>
            <a:lvl1pPr algn="l">
              <a:buFont typeface="Arial" pitchFamily="34" charset="0"/>
              <a:buNone/>
              <a:defRPr sz="2400" b="0" i="0">
                <a:solidFill>
                  <a:srgbClr val="00A6B6"/>
                </a:solidFill>
                <a:latin typeface="Museo Sans 500"/>
                <a:cs typeface="Museo Sans 50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3053038"/>
          </a:xfrm>
        </p:spPr>
        <p:txBody>
          <a:bodyPr/>
          <a:lstStyle>
            <a:lvl1pPr>
              <a:buClr>
                <a:srgbClr val="00A6B6"/>
              </a:buClr>
              <a:buFont typeface="Wingdings" pitchFamily="2" charset="2"/>
              <a:buChar char="§"/>
              <a:defRPr sz="2000" b="0" i="0">
                <a:solidFill>
                  <a:srgbClr val="313231"/>
                </a:solidFill>
                <a:latin typeface="Museo Slab 300"/>
                <a:cs typeface="Museo Slab 300"/>
              </a:defRPr>
            </a:lvl1pPr>
            <a:lvl2pPr>
              <a:buClr>
                <a:srgbClr val="00A6B6"/>
              </a:buClr>
              <a:buFont typeface="Wingdings" pitchFamily="2" charset="2"/>
              <a:buChar char="§"/>
              <a:defRPr sz="1800" b="0" i="0">
                <a:solidFill>
                  <a:srgbClr val="313231"/>
                </a:solidFill>
                <a:latin typeface="Museo Slab 300"/>
                <a:cs typeface="Museo Slab 300"/>
              </a:defRPr>
            </a:lvl2pPr>
            <a:lvl3pPr>
              <a:buClr>
                <a:srgbClr val="00A6B6"/>
              </a:buClr>
              <a:buFont typeface="Wingdings" pitchFamily="2" charset="2"/>
              <a:buChar char="§"/>
              <a:defRPr sz="1600" b="0" i="0">
                <a:solidFill>
                  <a:srgbClr val="313231"/>
                </a:solidFill>
                <a:latin typeface="Museo Slab 300"/>
                <a:cs typeface="Museo Slab 300"/>
              </a:defRPr>
            </a:lvl3pPr>
            <a:lvl4pPr>
              <a:buClr>
                <a:srgbClr val="00A6B6"/>
              </a:buClr>
              <a:buFont typeface="Wingdings" pitchFamily="2" charset="2"/>
              <a:buChar char="§"/>
              <a:defRPr sz="1400" b="0" i="0">
                <a:solidFill>
                  <a:srgbClr val="313231"/>
                </a:solidFill>
                <a:latin typeface="Museo Slab 300"/>
                <a:cs typeface="Museo Slab 300"/>
              </a:defRPr>
            </a:lvl4pPr>
            <a:lvl5pPr>
              <a:buClr>
                <a:srgbClr val="00A6B6"/>
              </a:buClr>
              <a:buFont typeface="Wingdings" pitchFamily="2" charset="2"/>
              <a:buChar char="§"/>
              <a:defRPr sz="1200" b="0" i="0">
                <a:solidFill>
                  <a:srgbClr val="313231"/>
                </a:solidFill>
                <a:latin typeface="Museo Slab 300"/>
                <a:cs typeface="Museo Slab 30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524000"/>
            <a:ext cx="8229600" cy="609600"/>
          </a:xfrm>
        </p:spPr>
        <p:txBody>
          <a:bodyPr/>
          <a:lstStyle>
            <a:lvl1pPr>
              <a:buNone/>
              <a:defRPr sz="2200" b="1" baseline="0">
                <a:solidFill>
                  <a:srgbClr val="313231"/>
                </a:solidFill>
              </a:defRPr>
            </a:lvl1pPr>
          </a:lstStyle>
          <a:p>
            <a:pPr lvl="0"/>
            <a:r>
              <a:rPr lang="en-US" dirty="0"/>
              <a:t>Click to edit main sentence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33541" y="633636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0" i="0">
                <a:solidFill>
                  <a:srgbClr val="636466"/>
                </a:solidFill>
                <a:latin typeface="Museo Sans 300"/>
                <a:cs typeface="Museo Sans 300"/>
              </a:defRPr>
            </a:lvl1pPr>
          </a:lstStyle>
          <a:p>
            <a:fld id="{2459FD92-E8AB-4F86-BA9A-090210CAFD7B}" type="slidenum">
              <a:rPr lang="en-US" smtClean="0"/>
              <a:pPr/>
              <a:t>‹#›</a:t>
            </a:fld>
            <a:r>
              <a:rPr lang="en-US"/>
              <a:t> | </a:t>
            </a:r>
            <a:r>
              <a:rPr lang="en-US">
                <a:solidFill>
                  <a:srgbClr val="E32726"/>
                </a:solidFill>
                <a:latin typeface="Museo Sans 700"/>
                <a:cs typeface="Museo Sans 700"/>
              </a:rPr>
              <a:t>R4D.org</a:t>
            </a:r>
            <a:endParaRPr lang="en-US" dirty="0">
              <a:solidFill>
                <a:srgbClr val="E32726"/>
              </a:solidFill>
              <a:latin typeface="Museo Sans 700"/>
              <a:cs typeface="Museo Sans 700"/>
            </a:endParaRPr>
          </a:p>
        </p:txBody>
      </p:sp>
    </p:spTree>
    <p:extLst>
      <p:ext uri="{BB962C8B-B14F-4D97-AF65-F5344CB8AC3E}">
        <p14:creationId xmlns:p14="http://schemas.microsoft.com/office/powerpoint/2010/main" val="377153896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Vertical Title and Text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3">
            <a:extLst>
              <a:ext uri="{FF2B5EF4-FFF2-40B4-BE49-F238E27FC236}">
                <a16:creationId xmlns:a16="http://schemas.microsoft.com/office/drawing/2014/main" id="{E3DDCC28-DA56-3C40-8F97-4F61FA16619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8013" y="298450"/>
            <a:ext cx="5207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6">
            <a:extLst>
              <a:ext uri="{FF2B5EF4-FFF2-40B4-BE49-F238E27FC236}">
                <a16:creationId xmlns:a16="http://schemas.microsoft.com/office/drawing/2014/main" id="{CE1EAD15-963E-4145-96B5-DE5CFE7AE09F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6715125"/>
            <a:ext cx="9174163" cy="142875"/>
            <a:chOff x="3742535" y="6705601"/>
            <a:chExt cx="5430992" cy="161789"/>
          </a:xfrm>
        </p:grpSpPr>
        <p:sp>
          <p:nvSpPr>
            <p:cNvPr id="4" name="Rectangle 7">
              <a:extLst>
                <a:ext uri="{FF2B5EF4-FFF2-40B4-BE49-F238E27FC236}">
                  <a16:creationId xmlns:a16="http://schemas.microsoft.com/office/drawing/2014/main" id="{C012D25F-C283-FF4E-B390-D72077393C09}"/>
                </a:ext>
              </a:extLst>
            </p:cNvPr>
            <p:cNvSpPr/>
            <p:nvPr/>
          </p:nvSpPr>
          <p:spPr>
            <a:xfrm>
              <a:off x="3742535" y="6705601"/>
              <a:ext cx="1872043" cy="161789"/>
            </a:xfrm>
            <a:prstGeom prst="rect">
              <a:avLst/>
            </a:prstGeom>
            <a:solidFill>
              <a:srgbClr val="008C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6302892-A8BF-2542-8907-70A9C3901A55}"/>
                </a:ext>
              </a:extLst>
            </p:cNvPr>
            <p:cNvSpPr/>
            <p:nvPr/>
          </p:nvSpPr>
          <p:spPr>
            <a:xfrm>
              <a:off x="5613638" y="6705601"/>
              <a:ext cx="1872043" cy="161789"/>
            </a:xfrm>
            <a:prstGeom prst="rect">
              <a:avLst/>
            </a:prstGeom>
            <a:solidFill>
              <a:srgbClr val="5DBD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rgbClr val="5DBD73"/>
                </a:solidFill>
              </a:endParaRPr>
            </a:p>
          </p:txBody>
        </p:sp>
        <p:sp>
          <p:nvSpPr>
            <p:cNvPr id="6" name="Rectangle 12">
              <a:extLst>
                <a:ext uri="{FF2B5EF4-FFF2-40B4-BE49-F238E27FC236}">
                  <a16:creationId xmlns:a16="http://schemas.microsoft.com/office/drawing/2014/main" id="{63EFDC21-3DC1-E049-9531-05D5B5A218FD}"/>
                </a:ext>
              </a:extLst>
            </p:cNvPr>
            <p:cNvSpPr/>
            <p:nvPr/>
          </p:nvSpPr>
          <p:spPr>
            <a:xfrm>
              <a:off x="7481922" y="6705601"/>
              <a:ext cx="1691605" cy="161789"/>
            </a:xfrm>
            <a:prstGeom prst="rect">
              <a:avLst/>
            </a:prstGeom>
            <a:solidFill>
              <a:srgbClr val="008C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pic>
        <p:nvPicPr>
          <p:cNvPr id="7" name="รูปภาพ 11">
            <a:extLst>
              <a:ext uri="{FF2B5EF4-FFF2-40B4-BE49-F238E27FC236}">
                <a16:creationId xmlns:a16="http://schemas.microsoft.com/office/drawing/2014/main" id="{B9290E9A-03B6-A24F-890E-65FADC773B8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6350" y="0"/>
            <a:ext cx="6583363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11525B4-4F00-CC4F-A79B-0447E3DF385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881AD-EEDD-AC43-8E67-4992FFA0E1B9}" type="slidenum">
              <a:rPr lang="th-TH" altLang="en-US"/>
              <a:pPr>
                <a:defRPr/>
              </a:pPr>
              <a:t>‹#›</a:t>
            </a:fld>
            <a:endParaRPr lang="th-TH" altLang="en-US"/>
          </a:p>
        </p:txBody>
      </p:sp>
    </p:spTree>
    <p:extLst>
      <p:ext uri="{BB962C8B-B14F-4D97-AF65-F5344CB8AC3E}">
        <p14:creationId xmlns:p14="http://schemas.microsoft.com/office/powerpoint/2010/main" val="13146613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40962166-1695-4D64-8A1F-274D409D7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15380" y="6278585"/>
            <a:ext cx="471462" cy="365125"/>
          </a:xfrm>
        </p:spPr>
        <p:txBody>
          <a:bodyPr/>
          <a:lstStyle>
            <a:lvl1pPr>
              <a:defRPr b="1">
                <a:solidFill>
                  <a:srgbClr val="0872D2"/>
                </a:solidFill>
              </a:defRPr>
            </a:lvl1pPr>
          </a:lstStyle>
          <a:p>
            <a:fld id="{303BA782-DD88-4A68-8B7B-7614DF93D191}" type="slidenum">
              <a:rPr lang="th-TH" smtClean="0"/>
              <a:pPr/>
              <a:t>‹#›</a:t>
            </a:fld>
            <a:endParaRPr lang="th-TH" dirty="0"/>
          </a:p>
        </p:txBody>
      </p:sp>
      <p:grpSp>
        <p:nvGrpSpPr>
          <p:cNvPr id="3" name="Group 6">
            <a:extLst>
              <a:ext uri="{FF2B5EF4-FFF2-40B4-BE49-F238E27FC236}">
                <a16:creationId xmlns:a16="http://schemas.microsoft.com/office/drawing/2014/main" id="{136B6C48-F5C3-456C-8273-B6FCC78CC635}"/>
              </a:ext>
            </a:extLst>
          </p:cNvPr>
          <p:cNvGrpSpPr/>
          <p:nvPr userDrawn="1"/>
        </p:nvGrpSpPr>
        <p:grpSpPr>
          <a:xfrm>
            <a:off x="0" y="6715177"/>
            <a:ext cx="9173527" cy="142847"/>
            <a:chOff x="3742535" y="6705601"/>
            <a:chExt cx="5430992" cy="161789"/>
          </a:xfrm>
        </p:grpSpPr>
        <p:sp>
          <p:nvSpPr>
            <p:cNvPr id="4" name="Rectangle 7">
              <a:extLst>
                <a:ext uri="{FF2B5EF4-FFF2-40B4-BE49-F238E27FC236}">
                  <a16:creationId xmlns:a16="http://schemas.microsoft.com/office/drawing/2014/main" id="{87F52C67-016A-4BE4-867F-27178871524A}"/>
                </a:ext>
              </a:extLst>
            </p:cNvPr>
            <p:cNvSpPr/>
            <p:nvPr/>
          </p:nvSpPr>
          <p:spPr>
            <a:xfrm>
              <a:off x="3742535" y="6705601"/>
              <a:ext cx="1872000" cy="161778"/>
            </a:xfrm>
            <a:prstGeom prst="rect">
              <a:avLst/>
            </a:prstGeom>
            <a:solidFill>
              <a:srgbClr val="2CB6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9">
              <a:extLst>
                <a:ext uri="{FF2B5EF4-FFF2-40B4-BE49-F238E27FC236}">
                  <a16:creationId xmlns:a16="http://schemas.microsoft.com/office/drawing/2014/main" id="{5D085584-A7A1-4B59-86A9-C4A56DF04CBE}"/>
                </a:ext>
              </a:extLst>
            </p:cNvPr>
            <p:cNvSpPr/>
            <p:nvPr/>
          </p:nvSpPr>
          <p:spPr>
            <a:xfrm>
              <a:off x="5613464" y="6705612"/>
              <a:ext cx="1872000" cy="161778"/>
            </a:xfrm>
            <a:prstGeom prst="rect">
              <a:avLst/>
            </a:prstGeom>
            <a:solidFill>
              <a:srgbClr val="80BB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5DBD73"/>
                </a:solidFill>
              </a:endParaRPr>
            </a:p>
          </p:txBody>
        </p:sp>
        <p:sp>
          <p:nvSpPr>
            <p:cNvPr id="6" name="Rectangle 12">
              <a:extLst>
                <a:ext uri="{FF2B5EF4-FFF2-40B4-BE49-F238E27FC236}">
                  <a16:creationId xmlns:a16="http://schemas.microsoft.com/office/drawing/2014/main" id="{A56A9B48-B813-456D-B427-E3414F1DA5E4}"/>
                </a:ext>
              </a:extLst>
            </p:cNvPr>
            <p:cNvSpPr/>
            <p:nvPr/>
          </p:nvSpPr>
          <p:spPr>
            <a:xfrm>
              <a:off x="7481527" y="6705601"/>
              <a:ext cx="1692000" cy="161778"/>
            </a:xfrm>
            <a:prstGeom prst="rect">
              <a:avLst/>
            </a:prstGeom>
            <a:solidFill>
              <a:srgbClr val="2CB6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รูปภาพ 3">
            <a:extLst>
              <a:ext uri="{FF2B5EF4-FFF2-40B4-BE49-F238E27FC236}">
                <a16:creationId xmlns:a16="http://schemas.microsoft.com/office/drawing/2014/main" id="{AE788C55-C9D5-43C2-BC79-EA56164883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9783" y="214290"/>
            <a:ext cx="520581" cy="579158"/>
          </a:xfrm>
          <a:prstGeom prst="rect">
            <a:avLst/>
          </a:prstGeom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6931C3D3-633A-4E09-AEC9-1ED46A75D74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7776182" cy="10329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74822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4458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7118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50510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896478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607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596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51839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56797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7504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473564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7200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7"/>
            <a:ext cx="6858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9765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19002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0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6133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54488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27206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76268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136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01417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1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881711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07145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6"/>
            <a:ext cx="1971675" cy="58118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6"/>
            <a:ext cx="5800725" cy="581183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60576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Vertical Title and Tex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782-DD88-4A68-8B7B-7614DF93D19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รูปภาพ 3">
            <a:extLst>
              <a:ext uri="{FF2B5EF4-FFF2-40B4-BE49-F238E27FC236}">
                <a16:creationId xmlns:a16="http://schemas.microsoft.com/office/drawing/2014/main" id="{49567591-E751-4CA1-8438-1C4D83F6FCF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27884" y="298311"/>
            <a:ext cx="520581" cy="579157"/>
          </a:xfrm>
          <a:prstGeom prst="rect">
            <a:avLst/>
          </a:prstGeom>
        </p:spPr>
      </p:pic>
      <p:grpSp>
        <p:nvGrpSpPr>
          <p:cNvPr id="5" name="Group 6">
            <a:extLst>
              <a:ext uri="{FF2B5EF4-FFF2-40B4-BE49-F238E27FC236}">
                <a16:creationId xmlns:a16="http://schemas.microsoft.com/office/drawing/2014/main" id="{BB4D2693-A0F6-4179-893B-78D1F7DA19F2}"/>
              </a:ext>
            </a:extLst>
          </p:cNvPr>
          <p:cNvGrpSpPr/>
          <p:nvPr userDrawn="1"/>
        </p:nvGrpSpPr>
        <p:grpSpPr>
          <a:xfrm>
            <a:off x="2" y="6715179"/>
            <a:ext cx="9173527" cy="142847"/>
            <a:chOff x="3742535" y="6705601"/>
            <a:chExt cx="5430992" cy="161789"/>
          </a:xfrm>
        </p:grpSpPr>
        <p:sp>
          <p:nvSpPr>
            <p:cNvPr id="9" name="Rectangle 7">
              <a:extLst>
                <a:ext uri="{FF2B5EF4-FFF2-40B4-BE49-F238E27FC236}">
                  <a16:creationId xmlns:a16="http://schemas.microsoft.com/office/drawing/2014/main" id="{C15C84A5-F886-4B21-9F63-7CD987E55C63}"/>
                </a:ext>
              </a:extLst>
            </p:cNvPr>
            <p:cNvSpPr/>
            <p:nvPr/>
          </p:nvSpPr>
          <p:spPr>
            <a:xfrm>
              <a:off x="3742535" y="6705601"/>
              <a:ext cx="1872000" cy="161778"/>
            </a:xfrm>
            <a:prstGeom prst="rect">
              <a:avLst/>
            </a:prstGeom>
            <a:solidFill>
              <a:srgbClr val="008C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>
                <a:solidFill>
                  <a:prstClr val="white"/>
                </a:solidFill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40005DD-6123-4DFF-9EC8-370982CC88C7}"/>
                </a:ext>
              </a:extLst>
            </p:cNvPr>
            <p:cNvSpPr/>
            <p:nvPr/>
          </p:nvSpPr>
          <p:spPr>
            <a:xfrm>
              <a:off x="5613464" y="6705612"/>
              <a:ext cx="1872000" cy="161778"/>
            </a:xfrm>
            <a:prstGeom prst="rect">
              <a:avLst/>
            </a:prstGeom>
            <a:solidFill>
              <a:srgbClr val="5DBD7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 dirty="0">
                <a:solidFill>
                  <a:srgbClr val="5DBD73"/>
                </a:solidFill>
              </a:endParaRPr>
            </a:p>
          </p:txBody>
        </p:sp>
        <p:sp>
          <p:nvSpPr>
            <p:cNvPr id="11" name="Rectangle 12">
              <a:extLst>
                <a:ext uri="{FF2B5EF4-FFF2-40B4-BE49-F238E27FC236}">
                  <a16:creationId xmlns:a16="http://schemas.microsoft.com/office/drawing/2014/main" id="{16B9855D-F88F-45BA-BC23-F48D995798D8}"/>
                </a:ext>
              </a:extLst>
            </p:cNvPr>
            <p:cNvSpPr/>
            <p:nvPr/>
          </p:nvSpPr>
          <p:spPr>
            <a:xfrm>
              <a:off x="7481527" y="6705601"/>
              <a:ext cx="1692000" cy="161778"/>
            </a:xfrm>
            <a:prstGeom prst="rect">
              <a:avLst/>
            </a:prstGeom>
            <a:solidFill>
              <a:srgbClr val="008C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>
                <a:solidFill>
                  <a:prstClr val="white"/>
                </a:solidFill>
              </a:endParaRPr>
            </a:p>
          </p:txBody>
        </p:sp>
      </p:grpSp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id="{CC94DB58-56B7-47AB-8335-87ABB38F8A7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6729" y="0"/>
            <a:ext cx="6583111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91393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BA782-DD88-4A68-8B7B-7614DF93D191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32265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x-none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851871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0296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27920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399379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02340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081771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18593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100651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x-none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946940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136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1"/>
          </a:xfrm>
        </p:spPr>
        <p:txBody>
          <a:bodyPr vert="eaVert"/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1"/>
          </a:xfrm>
        </p:spPr>
        <p:txBody>
          <a:bodyPr vert="eaVert"/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111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FE43F-644B-4934-A8DE-F599F5B7ED4F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E13CC8-29C4-4E35-8C20-611581EE3B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08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98" r:id="rId12"/>
    <p:sldLayoutId id="2147483700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3A397E-848B-4D19-B410-D4E5441D5FD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10/16/2019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7DA836-C343-41EF-A91E-BAA46BFD883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1897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97" r:id="rId13"/>
    <p:sldLayoutId id="2147483699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A5E401-9EFE-CF42-86D7-D9FCBDC86A9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BD13B-B911-624E-BA07-A20811D66C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128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769B3B-0445-4F63-9228-3DE4CD60E8F4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16/10/62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1FE4C-0870-4E3C-9FCC-1ADE0E91F1D6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790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x-none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x-none"/>
              <a:t>Click to edit Master text styles</a:t>
            </a:r>
          </a:p>
          <a:p>
            <a:pPr lvl="1"/>
            <a:r>
              <a:rPr lang="x-none"/>
              <a:t>Second level</a:t>
            </a:r>
          </a:p>
          <a:p>
            <a:pPr lvl="2"/>
            <a:r>
              <a:rPr lang="x-none"/>
              <a:t>Third level</a:t>
            </a:r>
          </a:p>
          <a:p>
            <a:pPr lvl="3"/>
            <a:r>
              <a:rPr lang="x-none"/>
              <a:t>Fourth level</a:t>
            </a:r>
          </a:p>
          <a:p>
            <a:pPr lvl="4"/>
            <a:r>
              <a:rPr lang="x-none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88F490-71E5-B243-8CDB-E9BD82229DA1}" type="datetimeFigureOut">
              <a:rPr lang="en-US" smtClean="0"/>
              <a:t>10/16/2019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94D74-5F77-AB48-9146-F3EA11E42A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611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28.xml"/><Relationship Id="rId6" Type="http://schemas.microsoft.com/office/2007/relationships/hdphoto" Target="../media/hdphoto2.wdp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5" Type="http://schemas.openxmlformats.org/officeDocument/2006/relationships/image" Target="../media/image25.png"/><Relationship Id="rId10" Type="http://schemas.openxmlformats.org/officeDocument/2006/relationships/image" Target="../media/image20.png"/><Relationship Id="rId4" Type="http://schemas.microsoft.com/office/2007/relationships/hdphoto" Target="../media/hdphoto1.wdp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42.pn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48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68.png"/><Relationship Id="rId3" Type="http://schemas.openxmlformats.org/officeDocument/2006/relationships/image" Target="../media/image59.jpeg"/><Relationship Id="rId7" Type="http://schemas.openxmlformats.org/officeDocument/2006/relationships/image" Target="../media/image63.png"/><Relationship Id="rId12" Type="http://schemas.openxmlformats.org/officeDocument/2006/relationships/image" Target="../media/image67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11" Type="http://schemas.openxmlformats.org/officeDocument/2006/relationships/image" Target="../media/image66.png"/><Relationship Id="rId5" Type="http://schemas.openxmlformats.org/officeDocument/2006/relationships/image" Target="../media/image61.jpeg"/><Relationship Id="rId10" Type="http://schemas.openxmlformats.org/officeDocument/2006/relationships/image" Target="../media/image65.png"/><Relationship Id="rId4" Type="http://schemas.openxmlformats.org/officeDocument/2006/relationships/image" Target="../media/image60.jpeg"/><Relationship Id="rId9" Type="http://schemas.openxmlformats.org/officeDocument/2006/relationships/image" Target="../media/image64.png"/><Relationship Id="rId14" Type="http://schemas.openxmlformats.org/officeDocument/2006/relationships/image" Target="../media/image6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7" Type="http://schemas.openxmlformats.org/officeDocument/2006/relationships/image" Target="../media/image43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1.png"/><Relationship Id="rId4" Type="http://schemas.openxmlformats.org/officeDocument/2006/relationships/image" Target="../media/image8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tiff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58.xml"/><Relationship Id="rId4" Type="http://schemas.openxmlformats.org/officeDocument/2006/relationships/image" Target="../media/image10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5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58.xml"/><Relationship Id="rId6" Type="http://schemas.openxmlformats.org/officeDocument/2006/relationships/image" Target="../media/image107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6.png"/><Relationship Id="rId4" Type="http://schemas.openxmlformats.org/officeDocument/2006/relationships/hyperlink" Target="http://research.eef.or.th/en/home-en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65B8CF7-AD32-5445-A537-F228EB94CF2F}"/>
              </a:ext>
            </a:extLst>
          </p:cNvPr>
          <p:cNvSpPr/>
          <p:nvPr/>
        </p:nvSpPr>
        <p:spPr>
          <a:xfrm>
            <a:off x="4303349" y="5235835"/>
            <a:ext cx="4828583" cy="1200329"/>
          </a:xfrm>
          <a:prstGeom prst="rect">
            <a:avLst/>
          </a:prstGeom>
          <a:solidFill>
            <a:srgbClr val="D4F0FE"/>
          </a:solidFill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Kraiyos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Patrawart</a:t>
            </a:r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 PhD</a:t>
            </a:r>
            <a:endParaRPr lang="th-TH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en-US" b="1" dirty="0">
                <a:solidFill>
                  <a:srgbClr val="F57921"/>
                </a:solidFill>
              </a:rPr>
              <a:t>Deputy Managing Director</a:t>
            </a:r>
            <a:b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n-US" b="1" dirty="0">
                <a:solidFill>
                  <a:srgbClr val="4DB749"/>
                </a:solidFill>
              </a:rPr>
              <a:t>Equitable Education Fund (EEF)</a:t>
            </a:r>
          </a:p>
          <a:p>
            <a:pPr algn="ctr"/>
            <a:r>
              <a:rPr lang="en-US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kraiyos@eef.or.th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55400" y="3459326"/>
            <a:ext cx="1805760" cy="1705389"/>
          </a:xfrm>
          <a:prstGeom prst="rect">
            <a:avLst/>
          </a:prstGeom>
        </p:spPr>
      </p:pic>
      <p:pic>
        <p:nvPicPr>
          <p:cNvPr id="15" name="Picture 13">
            <a:extLst>
              <a:ext uri="{FF2B5EF4-FFF2-40B4-BE49-F238E27FC236}">
                <a16:creationId xmlns:a16="http://schemas.microsoft.com/office/drawing/2014/main" id="{0887C762-C1B5-0F4A-84A3-1686C36639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77542" y="6492670"/>
            <a:ext cx="3748133" cy="26055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33125EC-244D-794A-8312-80A734877640}"/>
              </a:ext>
            </a:extLst>
          </p:cNvPr>
          <p:cNvSpPr txBox="1"/>
          <p:nvPr/>
        </p:nvSpPr>
        <p:spPr>
          <a:xfrm>
            <a:off x="4482151" y="916195"/>
            <a:ext cx="448113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7921"/>
                </a:solidFill>
              </a:rPr>
              <a:t>Innovative Partnerships for Equity: The case of Equitable Education Fund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893" y="0"/>
            <a:ext cx="4325402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34840" y="2558114"/>
            <a:ext cx="41757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4DB749"/>
                </a:solidFill>
              </a:rPr>
              <a:t>UNLEASHING THE POWER OF DATA AND EVIDENCE FOR EQUITY AND EQUALITY IN EDUCATION IN ASEAN</a:t>
            </a:r>
            <a:endParaRPr lang="en-US" sz="4000" dirty="0">
              <a:solidFill>
                <a:srgbClr val="4DB749"/>
              </a:solidFill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19276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-41572"/>
            <a:ext cx="9144000" cy="6899572"/>
          </a:xfrm>
          <a:prstGeom prst="rect">
            <a:avLst/>
          </a:prstGeom>
          <a:solidFill>
            <a:srgbClr val="344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2553950" y="6633239"/>
            <a:ext cx="2057400" cy="365125"/>
          </a:xfrm>
        </p:spPr>
        <p:txBody>
          <a:bodyPr/>
          <a:lstStyle/>
          <a:p>
            <a:fld id="{60E3B683-FC9B-2548-895F-90E8DA753F5E}" type="slidenum">
              <a:rPr lang="en-US" smtClean="0"/>
              <a:t>2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288424" y="1470731"/>
            <a:ext cx="305101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FBBD57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Thailand’s</a:t>
            </a:r>
          </a:p>
          <a:p>
            <a:pPr algn="ctr"/>
            <a:r>
              <a:rPr lang="en-US" sz="3200" b="1" dirty="0">
                <a:solidFill>
                  <a:srgbClr val="FBBD57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New</a:t>
            </a:r>
          </a:p>
          <a:p>
            <a:pPr algn="ctr"/>
            <a:r>
              <a:rPr lang="en-US" sz="3200" b="1" dirty="0">
                <a:solidFill>
                  <a:srgbClr val="FBBD57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2017 Constitution</a:t>
            </a:r>
            <a:endParaRPr lang="th-TH" sz="3200" b="1" dirty="0">
              <a:solidFill>
                <a:srgbClr val="FBBD57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6330" y="3480941"/>
            <a:ext cx="366051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Country Reform on Education</a:t>
            </a:r>
          </a:p>
          <a:p>
            <a:pPr algn="ctr"/>
            <a:r>
              <a:rPr lang="en-US" sz="28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Inequality is the top priority</a:t>
            </a:r>
            <a:endParaRPr lang="en-US" sz="3200" b="1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698374" y="240392"/>
            <a:ext cx="5204278" cy="4935686"/>
          </a:xfrm>
          <a:prstGeom prst="rect">
            <a:avLst/>
          </a:prstGeom>
          <a:solidFill>
            <a:schemeClr val="bg1">
              <a:lumMod val="95000"/>
            </a:schemeClr>
          </a:solidFill>
          <a:ln w="76200">
            <a:solidFill>
              <a:srgbClr val="5373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nul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6563" y="248571"/>
            <a:ext cx="1227938" cy="1227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3698374" y="324573"/>
            <a:ext cx="5275094" cy="4767324"/>
          </a:xfrm>
        </p:spPr>
        <p:txBody>
          <a:bodyPr anchor="ctr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anose="020B0500040200020003" pitchFamily="34" charset="-34"/>
                <a:ea typeface="supermarket" charset="0"/>
                <a:cs typeface="TH SarabunPSK" panose="020B0500040200020003" pitchFamily="34" charset="-34"/>
              </a:rPr>
              <a:t>Article 54 of the Constitution of the Kingdom of Thailand BE 2560 requires Thai Government to establish Education Fund with 3 specific objectives: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ea typeface="supermarket" charset="0"/>
              <a:cs typeface="TH SarabunPSK" panose="020B0500040200020003" pitchFamily="34" charset="-3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anose="020B0500040200020003" pitchFamily="34" charset="-34"/>
                <a:ea typeface="supermarket" charset="0"/>
                <a:cs typeface="TH SarabunPSK" panose="020B0500040200020003" pitchFamily="34" charset="-34"/>
              </a:rPr>
              <a:t>To Support Poor and Disadvantaged Populations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200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ea typeface="supermarket" charset="0"/>
              <a:cs typeface="TH SarabunPSK" panose="020B0500040200020003" pitchFamily="34" charset="-3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anose="020B0500040200020003" pitchFamily="34" charset="-34"/>
                <a:ea typeface="supermarket" charset="0"/>
                <a:cs typeface="TH SarabunPSK" panose="020B0500040200020003" pitchFamily="34" charset="-34"/>
              </a:rPr>
              <a:t>To Improve Equity in Education</a:t>
            </a: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endParaRPr lang="en-US" sz="2200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ea typeface="supermarket" charset="0"/>
              <a:cs typeface="TH SarabunPSK" panose="020B0500040200020003" pitchFamily="34" charset="-34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anose="020B0500040200020003" pitchFamily="34" charset="-34"/>
                <a:ea typeface="supermarket" charset="0"/>
                <a:cs typeface="TH SarabunPSK" panose="020B0500040200020003" pitchFamily="34" charset="-34"/>
              </a:rPr>
              <a:t>To Promote Teacher Quality and Efficiency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200" b="1" dirty="0">
              <a:solidFill>
                <a:schemeClr val="tx1">
                  <a:lumMod val="85000"/>
                  <a:lumOff val="15000"/>
                </a:schemeClr>
              </a:solidFill>
              <a:latin typeface="TH SarabunPSK" panose="020B0500040200020003" pitchFamily="34" charset="-34"/>
              <a:ea typeface="supermarket" charset="0"/>
              <a:cs typeface="TH SarabunPSK" panose="020B0500040200020003" pitchFamily="34" charset="-34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panose="020B0500040200020003" pitchFamily="34" charset="-34"/>
                <a:ea typeface="supermarket" charset="0"/>
                <a:cs typeface="TH SarabunPSK" panose="020B0500040200020003" pitchFamily="34" charset="-34"/>
              </a:rPr>
              <a:t>Article 54 also requires the Fund to be independently managed and financed by the government funding and donations with special tax incentive.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-657724" y="-1321790"/>
            <a:ext cx="77316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charset="0"/>
                <a:ea typeface="TH SarabunPSK" charset="0"/>
                <a:cs typeface="TH SarabunPSK" charset="0"/>
              </a:rPr>
              <a:t>มาตรา 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charset="0"/>
                <a:ea typeface="TH SarabunPSK" charset="0"/>
                <a:cs typeface="TH SarabunPSK" charset="0"/>
              </a:rPr>
              <a:t>258 (</a:t>
            </a:r>
            <a:r>
              <a:rPr lang="th-TH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charset="0"/>
                <a:ea typeface="TH SarabunPSK" charset="0"/>
                <a:cs typeface="TH SarabunPSK" charset="0"/>
              </a:rPr>
              <a:t>จ)</a:t>
            </a:r>
          </a:p>
          <a:p>
            <a:r>
              <a:rPr lang="th-TH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charset="0"/>
                <a:ea typeface="TH SarabunPSK" charset="0"/>
                <a:cs typeface="TH SarabunPSK" charset="0"/>
              </a:rPr>
              <a:t>    ให้ดำเนินการตรากฎหมายเพื่อจัดตั้งกองทุนตามมาตรา </a:t>
            </a:r>
            <a:r>
              <a:rPr 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charset="0"/>
                <a:ea typeface="TH SarabunPSK" charset="0"/>
                <a:cs typeface="TH SarabunPSK" charset="0"/>
              </a:rPr>
              <a:t>54</a:t>
            </a:r>
            <a:r>
              <a:rPr lang="th-TH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TH SarabunPSK" charset="0"/>
                <a:ea typeface="TH SarabunPSK" charset="0"/>
                <a:cs typeface="TH SarabunPSK" charset="0"/>
              </a:rPr>
              <a:t> วรรคหกให้แล้วเสร็จภายในหนึ่งปีนับแต่วันประกาศใช้รัฐธรรมนูญนี้</a:t>
            </a:r>
          </a:p>
        </p:txBody>
      </p:sp>
      <p:sp>
        <p:nvSpPr>
          <p:cNvPr id="19" name="Rectangle 18"/>
          <p:cNvSpPr/>
          <p:nvPr/>
        </p:nvSpPr>
        <p:spPr>
          <a:xfrm>
            <a:off x="0" y="5555374"/>
            <a:ext cx="9144000" cy="923330"/>
          </a:xfrm>
          <a:prstGeom prst="rect">
            <a:avLst/>
          </a:prstGeom>
          <a:solidFill>
            <a:srgbClr val="53738C"/>
          </a:solidFill>
        </p:spPr>
        <p:txBody>
          <a:bodyPr wrap="square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“Equitable Education Fund”</a:t>
            </a:r>
            <a:endParaRPr lang="en-US" sz="5400" b="1" dirty="0">
              <a:solidFill>
                <a:srgbClr val="FBBD57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268014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4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email">
            <a:grayscl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18101" cy="686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7" name="Straight Connector 266"/>
          <p:cNvCxnSpPr/>
          <p:nvPr/>
        </p:nvCxnSpPr>
        <p:spPr>
          <a:xfrm>
            <a:off x="0" y="4161723"/>
            <a:ext cx="9135253" cy="0"/>
          </a:xfrm>
          <a:prstGeom prst="line">
            <a:avLst/>
          </a:prstGeom>
          <a:ln w="28575">
            <a:solidFill>
              <a:srgbClr val="646464">
                <a:alpha val="40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5" name="Picture 2" descr="รูปภาพที่เกี่ยวข้อง"/>
          <p:cNvPicPr>
            <a:picLocks noChangeAspect="1" noChangeArrowheads="1"/>
          </p:cNvPicPr>
          <p:nvPr/>
        </p:nvPicPr>
        <p:blipFill rotWithShape="1">
          <a:blip r:embed="rId5" cstate="email">
            <a:grayscl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473817" y="359402"/>
            <a:ext cx="2682884" cy="6498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0" name="TextBox 249"/>
          <p:cNvSpPr txBox="1"/>
          <p:nvPr/>
        </p:nvSpPr>
        <p:spPr>
          <a:xfrm>
            <a:off x="7322643" y="6283702"/>
            <a:ext cx="1778264" cy="288000"/>
          </a:xfrm>
          <a:prstGeom prst="rect">
            <a:avLst/>
          </a:prstGeom>
          <a:solidFill>
            <a:srgbClr val="363636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Adolescents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17</a:t>
            </a:r>
          </a:p>
        </p:txBody>
      </p:sp>
      <p:sp>
        <p:nvSpPr>
          <p:cNvPr id="88" name="Rectangle 87"/>
          <p:cNvSpPr/>
          <p:nvPr/>
        </p:nvSpPr>
        <p:spPr>
          <a:xfrm>
            <a:off x="3706804" y="2012806"/>
            <a:ext cx="3571466" cy="3733867"/>
          </a:xfrm>
          <a:prstGeom prst="rect">
            <a:avLst/>
          </a:prstGeom>
          <a:solidFill>
            <a:srgbClr val="61C8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763474" y="3253860"/>
            <a:ext cx="3497656" cy="65594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Students in Compulsory School</a:t>
            </a:r>
            <a:endParaRPr kumimoji="0" lang="th-TH" sz="24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ts val="21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6.9 million (97%)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3763858" y="4159223"/>
            <a:ext cx="3425273" cy="990682"/>
          </a:xfrm>
          <a:prstGeom prst="rect">
            <a:avLst/>
          </a:prstGeom>
          <a:solidFill>
            <a:srgbClr val="E6E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4116092" y="4274095"/>
            <a:ext cx="2423972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Poor Students</a:t>
            </a:r>
            <a:b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1.8 million (25%)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4" name="Oval 93"/>
          <p:cNvSpPr/>
          <p:nvPr/>
        </p:nvSpPr>
        <p:spPr>
          <a:xfrm>
            <a:off x="6031380" y="4194159"/>
            <a:ext cx="1254652" cy="902057"/>
          </a:xfrm>
          <a:prstGeom prst="ellipse">
            <a:avLst/>
          </a:prstGeom>
          <a:solidFill>
            <a:srgbClr val="F878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5791403" y="4406078"/>
            <a:ext cx="17367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Disable Students</a:t>
            </a:r>
            <a:endParaRPr kumimoji="0" lang="th-TH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0.34 mil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(5%)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3648918" y="6287212"/>
            <a:ext cx="3655154" cy="288000"/>
          </a:xfrm>
          <a:prstGeom prst="rect">
            <a:avLst/>
          </a:prstGeom>
          <a:solidFill>
            <a:srgbClr val="555555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Compulsory School Age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 – 1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</a:p>
        </p:txBody>
      </p:sp>
      <p:sp>
        <p:nvSpPr>
          <p:cNvPr id="97" name="Oval 96"/>
          <p:cNvSpPr/>
          <p:nvPr/>
        </p:nvSpPr>
        <p:spPr>
          <a:xfrm>
            <a:off x="3899717" y="4421240"/>
            <a:ext cx="579496" cy="579496"/>
          </a:xfrm>
          <a:prstGeom prst="ellipse">
            <a:avLst/>
          </a:prstGeom>
          <a:solidFill>
            <a:srgbClr val="56A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8" name="Picture 97"/>
          <p:cNvPicPr>
            <a:picLocks noChangeAspect="1"/>
          </p:cNvPicPr>
          <p:nvPr/>
        </p:nvPicPr>
        <p:blipFill>
          <a:blip r:embed="rId7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2494" y="4548959"/>
            <a:ext cx="287834" cy="314459"/>
          </a:xfrm>
          <a:prstGeom prst="rect">
            <a:avLst/>
          </a:prstGeom>
        </p:spPr>
      </p:pic>
      <p:sp>
        <p:nvSpPr>
          <p:cNvPr id="69" name="Rectangle 68"/>
          <p:cNvSpPr/>
          <p:nvPr/>
        </p:nvSpPr>
        <p:spPr>
          <a:xfrm>
            <a:off x="8195" y="1979027"/>
            <a:ext cx="1831711" cy="2409001"/>
          </a:xfrm>
          <a:prstGeom prst="rect">
            <a:avLst/>
          </a:prstGeom>
          <a:solidFill>
            <a:schemeClr val="bg1">
              <a:lumMod val="8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8" name="Rectangle 247"/>
          <p:cNvSpPr/>
          <p:nvPr/>
        </p:nvSpPr>
        <p:spPr>
          <a:xfrm>
            <a:off x="3704900" y="5746672"/>
            <a:ext cx="3581851" cy="538947"/>
          </a:xfrm>
          <a:prstGeom prst="rect">
            <a:avLst/>
          </a:prstGeom>
          <a:solidFill>
            <a:srgbClr val="F25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9" name="Oval 248"/>
          <p:cNvSpPr/>
          <p:nvPr/>
        </p:nvSpPr>
        <p:spPr>
          <a:xfrm>
            <a:off x="6103200" y="5382830"/>
            <a:ext cx="1197229" cy="686329"/>
          </a:xfrm>
          <a:prstGeom prst="ellipse">
            <a:avLst/>
          </a:prstGeom>
          <a:solidFill>
            <a:srgbClr val="F878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53" name="Picture 252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2002" y="5470816"/>
            <a:ext cx="612759" cy="61549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7319785" y="2012806"/>
            <a:ext cx="1782434" cy="3751617"/>
          </a:xfrm>
          <a:prstGeom prst="rect">
            <a:avLst/>
          </a:prstGeom>
          <a:solidFill>
            <a:schemeClr val="bg1">
              <a:lumMod val="8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7" name="TextBox 256"/>
          <p:cNvSpPr txBox="1"/>
          <p:nvPr/>
        </p:nvSpPr>
        <p:spPr>
          <a:xfrm>
            <a:off x="4149" y="1699241"/>
            <a:ext cx="1836000" cy="288000"/>
          </a:xfrm>
          <a:prstGeom prst="rect">
            <a:avLst/>
          </a:prstGeom>
          <a:solidFill>
            <a:srgbClr val="999999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million</a:t>
            </a:r>
          </a:p>
        </p:txBody>
      </p:sp>
      <p:sp>
        <p:nvSpPr>
          <p:cNvPr id="258" name="TextBox 257"/>
          <p:cNvSpPr txBox="1"/>
          <p:nvPr/>
        </p:nvSpPr>
        <p:spPr>
          <a:xfrm>
            <a:off x="1835654" y="1702291"/>
            <a:ext cx="1840996" cy="326534"/>
          </a:xfrm>
          <a:prstGeom prst="rect">
            <a:avLst/>
          </a:prstGeom>
          <a:solidFill>
            <a:srgbClr val="777777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million</a:t>
            </a:r>
          </a:p>
        </p:txBody>
      </p:sp>
      <p:sp>
        <p:nvSpPr>
          <p:cNvPr id="259" name="TextBox 258"/>
          <p:cNvSpPr txBox="1"/>
          <p:nvPr/>
        </p:nvSpPr>
        <p:spPr>
          <a:xfrm>
            <a:off x="3702363" y="1705786"/>
            <a:ext cx="3635921" cy="322180"/>
          </a:xfrm>
          <a:prstGeom prst="rect">
            <a:avLst/>
          </a:prstGeom>
          <a:solidFill>
            <a:srgbClr val="555555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7.1</a:t>
            </a:r>
            <a:r>
              <a:rPr kumimoji="0" lang="th-TH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million</a:t>
            </a:r>
          </a:p>
        </p:txBody>
      </p:sp>
      <p:sp>
        <p:nvSpPr>
          <p:cNvPr id="81" name="Rectangle 80"/>
          <p:cNvSpPr/>
          <p:nvPr/>
        </p:nvSpPr>
        <p:spPr>
          <a:xfrm>
            <a:off x="1854838" y="2027966"/>
            <a:ext cx="1828162" cy="3941694"/>
          </a:xfrm>
          <a:prstGeom prst="rect">
            <a:avLst/>
          </a:prstGeom>
          <a:solidFill>
            <a:schemeClr val="bg1">
              <a:lumMod val="85000"/>
              <a:alpha val="7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TextBox 259"/>
          <p:cNvSpPr txBox="1"/>
          <p:nvPr/>
        </p:nvSpPr>
        <p:spPr>
          <a:xfrm>
            <a:off x="7326922" y="1702290"/>
            <a:ext cx="1792750" cy="299249"/>
          </a:xfrm>
          <a:prstGeom prst="rect">
            <a:avLst/>
          </a:prstGeom>
          <a:solidFill>
            <a:srgbClr val="363636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  <a:r>
              <a:rPr kumimoji="0" lang="th-TH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million</a:t>
            </a:r>
          </a:p>
        </p:txBody>
      </p:sp>
      <p:sp>
        <p:nvSpPr>
          <p:cNvPr id="263" name="TextBox 262"/>
          <p:cNvSpPr txBox="1"/>
          <p:nvPr/>
        </p:nvSpPr>
        <p:spPr>
          <a:xfrm>
            <a:off x="5940297" y="5507344"/>
            <a:ext cx="1547210" cy="5592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0.2 million </a:t>
            </a:r>
          </a:p>
          <a:p>
            <a:pPr marL="0" marR="0" lvl="0" indent="0" algn="ctr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%)</a:t>
            </a:r>
          </a:p>
        </p:txBody>
      </p:sp>
      <p:sp>
        <p:nvSpPr>
          <p:cNvPr id="264" name="TextBox 263"/>
          <p:cNvSpPr txBox="1"/>
          <p:nvPr/>
        </p:nvSpPr>
        <p:spPr>
          <a:xfrm>
            <a:off x="4142496" y="5895426"/>
            <a:ext cx="2253220" cy="296553"/>
          </a:xfrm>
          <a:prstGeom prst="rect">
            <a:avLst/>
          </a:prstGeom>
          <a:noFill/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Comp. School OOSC</a:t>
            </a:r>
          </a:p>
        </p:txBody>
      </p:sp>
      <p:sp>
        <p:nvSpPr>
          <p:cNvPr id="268" name="Rectangle 267"/>
          <p:cNvSpPr/>
          <p:nvPr/>
        </p:nvSpPr>
        <p:spPr>
          <a:xfrm>
            <a:off x="27788" y="4392311"/>
            <a:ext cx="1822500" cy="1913569"/>
          </a:xfrm>
          <a:prstGeom prst="rect">
            <a:avLst/>
          </a:prstGeom>
          <a:solidFill>
            <a:srgbClr val="8864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0" name="Rectangle 269"/>
          <p:cNvSpPr/>
          <p:nvPr/>
        </p:nvSpPr>
        <p:spPr>
          <a:xfrm>
            <a:off x="1837267" y="5740442"/>
            <a:ext cx="1820080" cy="566891"/>
          </a:xfrm>
          <a:prstGeom prst="rect">
            <a:avLst/>
          </a:prstGeom>
          <a:solidFill>
            <a:srgbClr val="F25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71" name="Picture 27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216" y="4069285"/>
            <a:ext cx="581008" cy="576000"/>
          </a:xfrm>
          <a:prstGeom prst="rect">
            <a:avLst/>
          </a:prstGeom>
        </p:spPr>
      </p:pic>
      <p:sp>
        <p:nvSpPr>
          <p:cNvPr id="272" name="TextBox 271"/>
          <p:cNvSpPr txBox="1"/>
          <p:nvPr/>
        </p:nvSpPr>
        <p:spPr>
          <a:xfrm>
            <a:off x="105628" y="4636909"/>
            <a:ext cx="1590194" cy="106182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Infant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0.77</a:t>
            </a:r>
            <a:r>
              <a:rPr kumimoji="0" lang="th-TH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million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(40%)</a:t>
            </a:r>
          </a:p>
        </p:txBody>
      </p:sp>
      <p:sp>
        <p:nvSpPr>
          <p:cNvPr id="273" name="TextBox 272"/>
          <p:cNvSpPr txBox="1"/>
          <p:nvPr/>
        </p:nvSpPr>
        <p:spPr>
          <a:xfrm>
            <a:off x="1929236" y="5323059"/>
            <a:ext cx="1642943" cy="105413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Pre-school OOSC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0.23 million (10%)</a:t>
            </a:r>
            <a:endParaRPr kumimoji="0" lang="en-US" sz="21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82" name="TextBox 281"/>
          <p:cNvSpPr txBox="1"/>
          <p:nvPr/>
        </p:nvSpPr>
        <p:spPr>
          <a:xfrm>
            <a:off x="-7279" y="1329375"/>
            <a:ext cx="9163980" cy="3927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19050">
            <a:solidFill>
              <a:schemeClr val="bg1"/>
            </a:solidFill>
          </a:ln>
        </p:spPr>
        <p:txBody>
          <a:bodyPr wrap="square" lIns="0" tIns="0" rIns="0" bIns="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Poor Late Adolescents</a:t>
            </a:r>
            <a:r>
              <a:rPr kumimoji="0" lang="th-TH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Age 18-25</a:t>
            </a:r>
            <a:r>
              <a:rPr kumimoji="0" lang="th-TH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who need work-based skill training</a:t>
            </a:r>
            <a:r>
              <a:rPr kumimoji="0" lang="th-TH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0.15 million</a:t>
            </a:r>
          </a:p>
        </p:txBody>
      </p:sp>
      <p:sp>
        <p:nvSpPr>
          <p:cNvPr id="251" name="TextBox 250"/>
          <p:cNvSpPr txBox="1"/>
          <p:nvPr/>
        </p:nvSpPr>
        <p:spPr>
          <a:xfrm>
            <a:off x="25993" y="6282487"/>
            <a:ext cx="1814156" cy="318048"/>
          </a:xfrm>
          <a:prstGeom prst="rect">
            <a:avLst/>
          </a:prstGeom>
          <a:solidFill>
            <a:srgbClr val="999999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Infant 0-2</a:t>
            </a:r>
          </a:p>
        </p:txBody>
      </p:sp>
      <p:sp>
        <p:nvSpPr>
          <p:cNvPr id="252" name="TextBox 251"/>
          <p:cNvSpPr txBox="1"/>
          <p:nvPr/>
        </p:nvSpPr>
        <p:spPr>
          <a:xfrm>
            <a:off x="1844294" y="6286797"/>
            <a:ext cx="1811313" cy="288000"/>
          </a:xfrm>
          <a:prstGeom prst="rect">
            <a:avLst/>
          </a:prstGeom>
          <a:solidFill>
            <a:srgbClr val="777777"/>
          </a:solidFill>
          <a:ln w="19050">
            <a:noFill/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Pre-school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3-5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79" name="Rectangle 278"/>
          <p:cNvSpPr/>
          <p:nvPr/>
        </p:nvSpPr>
        <p:spPr>
          <a:xfrm>
            <a:off x="1816083" y="1720439"/>
            <a:ext cx="36000" cy="48637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0" name="Rectangle 279"/>
          <p:cNvSpPr/>
          <p:nvPr/>
        </p:nvSpPr>
        <p:spPr>
          <a:xfrm>
            <a:off x="9953089" y="1201985"/>
            <a:ext cx="36000" cy="484578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1" name="Rectangle 280"/>
          <p:cNvSpPr/>
          <p:nvPr/>
        </p:nvSpPr>
        <p:spPr>
          <a:xfrm>
            <a:off x="7289825" y="1720476"/>
            <a:ext cx="36000" cy="48581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453" y="1706707"/>
            <a:ext cx="9117800" cy="4877514"/>
          </a:xfrm>
          <a:prstGeom prst="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448878" y="6555830"/>
            <a:ext cx="5695122" cy="27699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60696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Source: Calculate from Civil Registry Data from Ministry of Interior and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60696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Student Registration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60696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from Ministry </a:t>
            </a: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60696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of Education 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60696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7" name="Rectangle 76"/>
          <p:cNvSpPr/>
          <p:nvPr/>
        </p:nvSpPr>
        <p:spPr>
          <a:xfrm>
            <a:off x="0" y="-16314"/>
            <a:ext cx="9149422" cy="56131"/>
          </a:xfrm>
          <a:prstGeom prst="rect">
            <a:avLst/>
          </a:prstGeom>
          <a:solidFill>
            <a:srgbClr val="0F5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8" name="Rectangle 77"/>
          <p:cNvSpPr/>
          <p:nvPr/>
        </p:nvSpPr>
        <p:spPr>
          <a:xfrm>
            <a:off x="0" y="6812306"/>
            <a:ext cx="9149422" cy="56131"/>
          </a:xfrm>
          <a:prstGeom prst="rect">
            <a:avLst/>
          </a:prstGeom>
          <a:solidFill>
            <a:srgbClr val="0F5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10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23772" y="2267022"/>
            <a:ext cx="1009949" cy="100994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666" y="2343536"/>
            <a:ext cx="885903" cy="885903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433" y="2038817"/>
            <a:ext cx="1187220" cy="1187220"/>
          </a:xfrm>
          <a:prstGeom prst="rect">
            <a:avLst/>
          </a:prstGeom>
        </p:spPr>
      </p:pic>
      <p:sp>
        <p:nvSpPr>
          <p:cNvPr id="100" name="Rectangle 99"/>
          <p:cNvSpPr/>
          <p:nvPr/>
        </p:nvSpPr>
        <p:spPr>
          <a:xfrm flipV="1">
            <a:off x="7321525" y="5701248"/>
            <a:ext cx="1784487" cy="587647"/>
          </a:xfrm>
          <a:prstGeom prst="rect">
            <a:avLst/>
          </a:prstGeom>
          <a:solidFill>
            <a:srgbClr val="4E85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7265854" y="5746673"/>
            <a:ext cx="1929375" cy="5283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7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Dropouts (After Grade 9)</a:t>
            </a:r>
            <a:br>
              <a:rPr kumimoji="0" lang="th-TH" sz="1800" b="1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800" b="0" i="0" u="none" strike="noStrike" kern="1200" cap="none" spc="-3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0.24 million (10%)</a:t>
            </a:r>
          </a:p>
        </p:txBody>
      </p:sp>
      <p:pic>
        <p:nvPicPr>
          <p:cNvPr id="102" name="Picture 10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62829" y="5173549"/>
            <a:ext cx="545616" cy="540765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0339" y="4836825"/>
            <a:ext cx="607807" cy="576000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404737" y="3888060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277924" y="5493769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2.2</a:t>
            </a:r>
          </a:p>
        </p:txBody>
      </p:sp>
      <p:sp>
        <p:nvSpPr>
          <p:cNvPr id="68" name="Oval 67"/>
          <p:cNvSpPr/>
          <p:nvPr/>
        </p:nvSpPr>
        <p:spPr>
          <a:xfrm>
            <a:off x="3777039" y="4280275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3.2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711" y="952499"/>
            <a:ext cx="9144000" cy="370800"/>
          </a:xfrm>
          <a:prstGeom prst="rect">
            <a:avLst/>
          </a:prstGeom>
          <a:solidFill>
            <a:srgbClr val="FBC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Oval 74"/>
          <p:cNvSpPr/>
          <p:nvPr/>
        </p:nvSpPr>
        <p:spPr>
          <a:xfrm>
            <a:off x="2116660" y="773716"/>
            <a:ext cx="524765" cy="524765"/>
          </a:xfrm>
          <a:prstGeom prst="ellipse">
            <a:avLst/>
          </a:prstGeom>
          <a:solidFill>
            <a:srgbClr val="FDC82C">
              <a:alpha val="90000"/>
            </a:srgbClr>
          </a:solidFill>
          <a:ln w="19050">
            <a:solidFill>
              <a:srgbClr val="FAFAF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15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289" y="906923"/>
            <a:ext cx="314829" cy="314829"/>
          </a:xfrm>
          <a:prstGeom prst="rect">
            <a:avLst/>
          </a:prstGeom>
        </p:spPr>
      </p:pic>
      <p:sp>
        <p:nvSpPr>
          <p:cNvPr id="83" name="TextBox 82"/>
          <p:cNvSpPr txBox="1"/>
          <p:nvPr/>
        </p:nvSpPr>
        <p:spPr>
          <a:xfrm>
            <a:off x="654308" y="138143"/>
            <a:ext cx="8521037" cy="61555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400" b="1" i="0" u="none" strike="noStrike" kern="1200" cap="none" spc="-30" normalizeH="0" baseline="0" noProof="0" dirty="0">
                <a:ln>
                  <a:noFill/>
                </a:ln>
                <a:solidFill>
                  <a:srgbClr val="4DB749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EEF’s Strategic Target Groups</a:t>
            </a:r>
            <a:endParaRPr kumimoji="0" lang="th-TH" sz="3400" b="1" i="0" u="none" strike="noStrike" kern="1200" cap="none" spc="-30" normalizeH="0" baseline="0" noProof="0" dirty="0">
              <a:ln>
                <a:noFill/>
              </a:ln>
              <a:solidFill>
                <a:srgbClr val="4DB749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9" name="Rectangle 108"/>
          <p:cNvSpPr/>
          <p:nvPr/>
        </p:nvSpPr>
        <p:spPr>
          <a:xfrm>
            <a:off x="1869536" y="3262316"/>
            <a:ext cx="1755772" cy="886429"/>
          </a:xfrm>
          <a:prstGeom prst="rect">
            <a:avLst/>
          </a:prstGeom>
          <a:solidFill>
            <a:srgbClr val="E6E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80586" y="942841"/>
            <a:ext cx="85520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Teachers who teach children and adolescents in Group 2 </a:t>
            </a:r>
            <a:r>
              <a:rPr kumimoji="0" lang="mr-IN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–</a:t>
            </a:r>
            <a:r>
              <a:rPr kumimoji="0" lang="en-US" sz="2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4</a:t>
            </a:r>
          </a:p>
        </p:txBody>
      </p:sp>
      <p:sp>
        <p:nvSpPr>
          <p:cNvPr id="104" name="Oval 103"/>
          <p:cNvSpPr/>
          <p:nvPr/>
        </p:nvSpPr>
        <p:spPr>
          <a:xfrm>
            <a:off x="1825126" y="758318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</a:t>
            </a:r>
          </a:p>
        </p:txBody>
      </p:sp>
      <p:sp>
        <p:nvSpPr>
          <p:cNvPr id="87" name="Rectangle 86"/>
          <p:cNvSpPr/>
          <p:nvPr/>
        </p:nvSpPr>
        <p:spPr>
          <a:xfrm>
            <a:off x="2318284" y="3330270"/>
            <a:ext cx="1312007" cy="7471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Poor Students in kindergarten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0.61 million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charset="0"/>
              <a:ea typeface="TH SarabunPSK" charset="0"/>
              <a:cs typeface="TH SarabunPSK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(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26%)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charset="0"/>
              <a:ea typeface="TH SarabunPSK" charset="0"/>
              <a:cs typeface="TH SarabunPSK" charset="0"/>
            </a:endParaRPr>
          </a:p>
        </p:txBody>
      </p:sp>
      <p:sp>
        <p:nvSpPr>
          <p:cNvPr id="80" name="Oval 79"/>
          <p:cNvSpPr/>
          <p:nvPr/>
        </p:nvSpPr>
        <p:spPr>
          <a:xfrm>
            <a:off x="1940934" y="3504414"/>
            <a:ext cx="508868" cy="495487"/>
          </a:xfrm>
          <a:prstGeom prst="ellipse">
            <a:avLst/>
          </a:prstGeom>
          <a:solidFill>
            <a:srgbClr val="56A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7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0553" y="3605756"/>
            <a:ext cx="251161" cy="274394"/>
          </a:xfrm>
          <a:prstGeom prst="rect">
            <a:avLst/>
          </a:prstGeom>
        </p:spPr>
      </p:pic>
      <p:sp>
        <p:nvSpPr>
          <p:cNvPr id="108" name="Rectangle 107"/>
          <p:cNvSpPr/>
          <p:nvPr/>
        </p:nvSpPr>
        <p:spPr>
          <a:xfrm>
            <a:off x="7337029" y="3683454"/>
            <a:ext cx="1838316" cy="457812"/>
          </a:xfrm>
          <a:prstGeom prst="rect">
            <a:avLst/>
          </a:prstGeom>
          <a:solidFill>
            <a:srgbClr val="E6E0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High School (Gen/</a:t>
            </a:r>
            <a:r>
              <a:rPr kumimoji="0" 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Vac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)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0.36 mil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(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15%)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 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charset="0"/>
              <a:ea typeface="TH SarabunPSK" charset="0"/>
              <a:cs typeface="TH SarabunPSK" charset="0"/>
            </a:endParaRPr>
          </a:p>
        </p:txBody>
      </p:sp>
      <p:sp>
        <p:nvSpPr>
          <p:cNvPr id="110" name="Oval 109"/>
          <p:cNvSpPr/>
          <p:nvPr/>
        </p:nvSpPr>
        <p:spPr>
          <a:xfrm>
            <a:off x="7353782" y="3864623"/>
            <a:ext cx="412002" cy="401168"/>
          </a:xfrm>
          <a:prstGeom prst="ellipse">
            <a:avLst/>
          </a:prstGeom>
          <a:solidFill>
            <a:srgbClr val="56ACA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1" name="Picture 110"/>
          <p:cNvPicPr>
            <a:picLocks noChangeAspect="1"/>
          </p:cNvPicPr>
          <p:nvPr/>
        </p:nvPicPr>
        <p:blipFill>
          <a:blip r:embed="rId7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3012" y="3883596"/>
            <a:ext cx="251161" cy="274394"/>
          </a:xfrm>
          <a:prstGeom prst="rect">
            <a:avLst/>
          </a:prstGeom>
        </p:spPr>
      </p:pic>
      <p:sp>
        <p:nvSpPr>
          <p:cNvPr id="112" name="Rectangle 111"/>
          <p:cNvSpPr/>
          <p:nvPr/>
        </p:nvSpPr>
        <p:spPr>
          <a:xfrm>
            <a:off x="7674173" y="3381250"/>
            <a:ext cx="1381355" cy="4578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charset="0"/>
                <a:ea typeface="TH SarabunPSK" charset="0"/>
                <a:cs typeface="TH SarabunPSK" charset="0"/>
              </a:rPr>
              <a:t>Poor Students in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charset="0"/>
              <a:ea typeface="TH SarabunPSK" charset="0"/>
              <a:cs typeface="TH SarabunPSK" charset="0"/>
            </a:endParaRPr>
          </a:p>
        </p:txBody>
      </p:sp>
      <p:sp>
        <p:nvSpPr>
          <p:cNvPr id="114" name="Oval 113"/>
          <p:cNvSpPr/>
          <p:nvPr/>
        </p:nvSpPr>
        <p:spPr>
          <a:xfrm>
            <a:off x="2251967" y="4677762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2.1</a:t>
            </a:r>
          </a:p>
        </p:txBody>
      </p:sp>
      <p:sp>
        <p:nvSpPr>
          <p:cNvPr id="115" name="Oval 114"/>
          <p:cNvSpPr/>
          <p:nvPr/>
        </p:nvSpPr>
        <p:spPr>
          <a:xfrm>
            <a:off x="7773477" y="4984196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</a:t>
            </a:r>
          </a:p>
        </p:txBody>
      </p:sp>
      <p:pic>
        <p:nvPicPr>
          <p:cNvPr id="91" name="Picture 90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1967" y="152445"/>
            <a:ext cx="1065564" cy="752634"/>
          </a:xfrm>
          <a:prstGeom prst="rect">
            <a:avLst/>
          </a:prstGeom>
        </p:spPr>
      </p:pic>
      <p:sp>
        <p:nvSpPr>
          <p:cNvPr id="66" name="Oval 65"/>
          <p:cNvSpPr/>
          <p:nvPr/>
        </p:nvSpPr>
        <p:spPr>
          <a:xfrm>
            <a:off x="1836014" y="3235809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3.1</a:t>
            </a:r>
          </a:p>
        </p:txBody>
      </p:sp>
      <p:sp>
        <p:nvSpPr>
          <p:cNvPr id="70" name="Oval 69"/>
          <p:cNvSpPr/>
          <p:nvPr/>
        </p:nvSpPr>
        <p:spPr>
          <a:xfrm>
            <a:off x="7322342" y="3372030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3.3</a:t>
            </a: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2885" y="2019282"/>
            <a:ext cx="1187220" cy="1187220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441" y="1191273"/>
            <a:ext cx="466037" cy="461894"/>
          </a:xfrm>
          <a:prstGeom prst="rect">
            <a:avLst/>
          </a:prstGeom>
        </p:spPr>
      </p:pic>
      <p:sp>
        <p:nvSpPr>
          <p:cNvPr id="103" name="Oval 102"/>
          <p:cNvSpPr/>
          <p:nvPr/>
        </p:nvSpPr>
        <p:spPr>
          <a:xfrm>
            <a:off x="492239" y="1105802"/>
            <a:ext cx="378704" cy="378704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186358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1219761" y="2274217"/>
            <a:ext cx="7924240" cy="846865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196393" y="4196316"/>
            <a:ext cx="7924240" cy="962666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1159618" y="5982704"/>
            <a:ext cx="7924240" cy="875296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219761" y="575535"/>
            <a:ext cx="7924240" cy="846865"/>
          </a:xfrm>
          <a:prstGeom prst="rect">
            <a:avLst/>
          </a:prstGeom>
          <a:solidFill>
            <a:srgbClr val="DDF3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9944"/>
            <a:ext cx="9144000" cy="553357"/>
          </a:xfrm>
          <a:prstGeom prst="rect">
            <a:avLst/>
          </a:prstGeom>
          <a:solidFill>
            <a:srgbClr val="2A7A6D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Equitable Education Fund’s 7 Strategies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00885" y="486635"/>
            <a:ext cx="7943116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Independently Managed by the EEF Board</a:t>
            </a:r>
            <a:b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95000"/>
                    <a:lumOff val="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EEF-17-member-Board is chaired by the independent and distinguished chairperson and 7 independent experts </a:t>
            </a:r>
            <a:b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(Education, Private Sector, NGOs) appointed by the cabinet</a:t>
            </a:r>
            <a:r>
              <a:rPr lang="en-US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. </a:t>
            </a: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EEF’s CEO is also a member and secretary of the board</a:t>
            </a:r>
            <a:endParaRPr kumimoji="0" 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95000"/>
                  <a:lumOff val="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570" y="6033187"/>
            <a:ext cx="578176" cy="57817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178" y="740592"/>
            <a:ext cx="488909" cy="48890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319" y="1593334"/>
            <a:ext cx="546679" cy="54667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93" y="778062"/>
            <a:ext cx="299930" cy="29993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88" y="2380826"/>
            <a:ext cx="630361" cy="630361"/>
          </a:xfrm>
          <a:prstGeom prst="rect">
            <a:avLst/>
          </a:prstGeom>
        </p:spPr>
      </p:pic>
      <p:sp>
        <p:nvSpPr>
          <p:cNvPr id="33" name="Oval 32"/>
          <p:cNvSpPr/>
          <p:nvPr/>
        </p:nvSpPr>
        <p:spPr>
          <a:xfrm>
            <a:off x="561821" y="2518205"/>
            <a:ext cx="175672" cy="193625"/>
          </a:xfrm>
          <a:prstGeom prst="ellipse">
            <a:avLst/>
          </a:prstGeom>
          <a:solidFill>
            <a:srgbClr val="F9BA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 cstate="email">
            <a:biLevel thresh="5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1073" y="2526258"/>
            <a:ext cx="166835" cy="16683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19" y="4290430"/>
            <a:ext cx="599538" cy="599538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144" y="3191462"/>
            <a:ext cx="610332" cy="61033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569943" y="3397939"/>
            <a:ext cx="261891" cy="261891"/>
          </a:xfrm>
          <a:prstGeom prst="rect">
            <a:avLst/>
          </a:prstGeom>
        </p:spPr>
      </p:pic>
      <p:sp>
        <p:nvSpPr>
          <p:cNvPr id="46" name="Oval 45"/>
          <p:cNvSpPr/>
          <p:nvPr/>
        </p:nvSpPr>
        <p:spPr>
          <a:xfrm>
            <a:off x="63489" y="637353"/>
            <a:ext cx="206477" cy="20647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47" name="Oval 46"/>
          <p:cNvSpPr/>
          <p:nvPr/>
        </p:nvSpPr>
        <p:spPr>
          <a:xfrm>
            <a:off x="57390" y="1490095"/>
            <a:ext cx="206477" cy="20647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48" name="Oval 47"/>
          <p:cNvSpPr/>
          <p:nvPr/>
        </p:nvSpPr>
        <p:spPr>
          <a:xfrm>
            <a:off x="63238" y="2434202"/>
            <a:ext cx="206477" cy="20647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49" name="Oval 48"/>
          <p:cNvSpPr/>
          <p:nvPr/>
        </p:nvSpPr>
        <p:spPr>
          <a:xfrm>
            <a:off x="61819" y="3191462"/>
            <a:ext cx="206477" cy="20647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50" name="Oval 49"/>
          <p:cNvSpPr/>
          <p:nvPr/>
        </p:nvSpPr>
        <p:spPr>
          <a:xfrm>
            <a:off x="61819" y="4236203"/>
            <a:ext cx="206477" cy="20647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5</a:t>
            </a:r>
          </a:p>
        </p:txBody>
      </p:sp>
      <p:sp>
        <p:nvSpPr>
          <p:cNvPr id="51" name="Oval 50"/>
          <p:cNvSpPr/>
          <p:nvPr/>
        </p:nvSpPr>
        <p:spPr>
          <a:xfrm>
            <a:off x="76187" y="4981968"/>
            <a:ext cx="206477" cy="20647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6</a:t>
            </a:r>
          </a:p>
        </p:txBody>
      </p:sp>
      <p:sp>
        <p:nvSpPr>
          <p:cNvPr id="52" name="Oval 51"/>
          <p:cNvSpPr/>
          <p:nvPr/>
        </p:nvSpPr>
        <p:spPr>
          <a:xfrm>
            <a:off x="72920" y="5949038"/>
            <a:ext cx="206477" cy="206477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  <p:sp>
        <p:nvSpPr>
          <p:cNvPr id="31" name="Rectangle 30"/>
          <p:cNvSpPr/>
          <p:nvPr/>
        </p:nvSpPr>
        <p:spPr>
          <a:xfrm>
            <a:off x="1159618" y="1422400"/>
            <a:ext cx="798438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Using Information Technology to connect 13-digits databases from 6 ministries to identify and monitor</a:t>
            </a:r>
            <a:br>
              <a:rPr lang="en-US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 uses state-of-the-art information technology to identify, support and monitor all target groups, using 13-digits number, to ensure a complete identification and near-real-time tracking the target group. EEF will also connect all databases of 6 ministries to work together</a:t>
            </a:r>
            <a:endParaRPr lang="en-US" sz="1000" b="1" spc="-30" dirty="0">
              <a:solidFill>
                <a:prstClr val="black">
                  <a:lumMod val="95000"/>
                  <a:lumOff val="5000"/>
                </a:prst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191434" y="2275669"/>
            <a:ext cx="79431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Using individual-based information to support Demand-side Financing approach</a:t>
            </a:r>
            <a:br>
              <a:rPr lang="en-US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 will use state-of-the-art information system to individualized package, both in cash and in kind, for children and youth based on their actual needs for the genuinely “Equitable Educational Outcomes”. </a:t>
            </a:r>
          </a:p>
        </p:txBody>
      </p:sp>
      <p:sp>
        <p:nvSpPr>
          <p:cNvPr id="54" name="Rectangle 53"/>
          <p:cNvSpPr/>
          <p:nvPr/>
        </p:nvSpPr>
        <p:spPr>
          <a:xfrm>
            <a:off x="1125683" y="5114507"/>
            <a:ext cx="811477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Matching government funding with the fund raising campaign to multiply impact of EEF Program</a:t>
            </a:r>
            <a:br>
              <a:rPr lang="th-TH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EEF’s legislation authorizes EEF to give 2 times tax incentive to individuals and companies to donate money for EEF programs. Therefore, EEF can match government and private funding to multiply the program’s impact to target groups.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200884" y="4209162"/>
            <a:ext cx="79431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spc="-30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Promote multi-</a:t>
            </a:r>
            <a:r>
              <a:rPr lang="en-US" b="1" spc="-30" dirty="0" err="1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sectoral</a:t>
            </a:r>
            <a:r>
              <a:rPr lang="en-US" b="1" spc="-30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 both at local and national levels, and multi-national collaborations</a:t>
            </a:r>
          </a:p>
          <a:p>
            <a:pPr lvl="0">
              <a:defRPr/>
            </a:pP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 work closely with both public and private organizations at local and national levels across sectors as well as multi-national partners to help achieve the Fund’s objectives</a:t>
            </a:r>
            <a:endParaRPr lang="th-TH" sz="1600" b="1" dirty="0">
              <a:solidFill>
                <a:prstClr val="black">
                  <a:lumMod val="95000"/>
                  <a:lumOff val="5000"/>
                </a:prst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1159618" y="3187076"/>
            <a:ext cx="794311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1800"/>
              </a:lnSpc>
              <a:defRPr/>
            </a:pPr>
            <a:r>
              <a:rPr lang="en-US" b="1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Using FinTech and EdTech as well as Good Governance to ensure full transparency and accountability of the fund management </a:t>
            </a:r>
            <a:br>
              <a:rPr lang="th-TH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</a:b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 will combine both technology and good corporate governance to ensure full transparency and accountability of its management of fund</a:t>
            </a:r>
            <a:endParaRPr lang="th-TH" sz="1600" b="1" dirty="0">
              <a:solidFill>
                <a:prstClr val="black">
                  <a:lumMod val="95000"/>
                  <a:lumOff val="5000"/>
                </a:prst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A9DFDFC3-DB0F-A14D-ABA0-CB34CF990066}"/>
              </a:ext>
            </a:extLst>
          </p:cNvPr>
          <p:cNvGrpSpPr/>
          <p:nvPr/>
        </p:nvGrpSpPr>
        <p:grpSpPr>
          <a:xfrm>
            <a:off x="206980" y="5257598"/>
            <a:ext cx="452005" cy="461665"/>
            <a:chOff x="406985" y="2847647"/>
            <a:chExt cx="452005" cy="461665"/>
          </a:xfrm>
        </p:grpSpPr>
        <p:pic>
          <p:nvPicPr>
            <p:cNvPr id="58" name="Picture 57">
              <a:extLst>
                <a:ext uri="{FF2B5EF4-FFF2-40B4-BE49-F238E27FC236}">
                  <a16:creationId xmlns:a16="http://schemas.microsoft.com/office/drawing/2014/main" id="{F95A121C-6295-FB40-B122-93CF4E1088E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6985" y="2857307"/>
              <a:ext cx="452005" cy="452005"/>
            </a:xfrm>
            <a:prstGeom prst="rect">
              <a:avLst/>
            </a:prstGeom>
          </p:spPr>
        </p:pic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80EF4634-6D11-364E-92DD-5A901D0B841E}"/>
                </a:ext>
              </a:extLst>
            </p:cNvPr>
            <p:cNvSpPr/>
            <p:nvPr/>
          </p:nvSpPr>
          <p:spPr>
            <a:xfrm>
              <a:off x="485568" y="2940480"/>
              <a:ext cx="285658" cy="285658"/>
            </a:xfrm>
            <a:prstGeom prst="ellipse">
              <a:avLst/>
            </a:prstGeom>
            <a:solidFill>
              <a:srgbClr val="FFCB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uperspace Bold" panose="02000000000000000000" pitchFamily="2" charset="0"/>
                <a:ea typeface="+mn-ea"/>
                <a:cs typeface="Superspace Bold" panose="02000000000000000000" pitchFamily="2" charset="0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4C196BD3-52B4-B043-A97F-3575CE2C1EDC}"/>
                </a:ext>
              </a:extLst>
            </p:cNvPr>
            <p:cNvSpPr txBox="1"/>
            <p:nvPr/>
          </p:nvSpPr>
          <p:spPr>
            <a:xfrm>
              <a:off x="448794" y="2847647"/>
              <a:ext cx="35137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Cordia New" panose="020B0304020202020204" pitchFamily="34" charset="-34"/>
                </a:rPr>
                <a:t>฿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38C72D27-9894-E641-BC5F-967C19D9D4E6}"/>
              </a:ext>
            </a:extLst>
          </p:cNvPr>
          <p:cNvGrpSpPr/>
          <p:nvPr/>
        </p:nvGrpSpPr>
        <p:grpSpPr>
          <a:xfrm>
            <a:off x="666868" y="5254464"/>
            <a:ext cx="452005" cy="452005"/>
            <a:chOff x="406985" y="2857307"/>
            <a:chExt cx="452005" cy="452005"/>
          </a:xfrm>
        </p:grpSpPr>
        <p:pic>
          <p:nvPicPr>
            <p:cNvPr id="63" name="Picture 62">
              <a:extLst>
                <a:ext uri="{FF2B5EF4-FFF2-40B4-BE49-F238E27FC236}">
                  <a16:creationId xmlns:a16="http://schemas.microsoft.com/office/drawing/2014/main" id="{FF43E2AB-8CB2-064D-9FFB-CDDB03B171A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6985" y="2857307"/>
              <a:ext cx="452005" cy="452005"/>
            </a:xfrm>
            <a:prstGeom prst="rect">
              <a:avLst/>
            </a:prstGeom>
          </p:spPr>
        </p:pic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0C2F976C-7B16-A74D-BFE7-0DFE02668D17}"/>
                </a:ext>
              </a:extLst>
            </p:cNvPr>
            <p:cNvSpPr/>
            <p:nvPr/>
          </p:nvSpPr>
          <p:spPr>
            <a:xfrm>
              <a:off x="485568" y="2940480"/>
              <a:ext cx="285658" cy="285658"/>
            </a:xfrm>
            <a:prstGeom prst="ellipse">
              <a:avLst/>
            </a:prstGeom>
            <a:solidFill>
              <a:srgbClr val="FFCB5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Superspace Bold" panose="02000000000000000000" pitchFamily="2" charset="0"/>
                <a:ea typeface="+mn-ea"/>
                <a:cs typeface="Superspace Bold" panose="02000000000000000000" pitchFamily="2" charset="0"/>
              </a:endParaRP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B3142CA2-0DEA-7F41-B515-347709175F80}"/>
                </a:ext>
              </a:extLst>
            </p:cNvPr>
            <p:cNvSpPr txBox="1"/>
            <p:nvPr/>
          </p:nvSpPr>
          <p:spPr>
            <a:xfrm>
              <a:off x="425091" y="2883254"/>
              <a:ext cx="38023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 </a:t>
              </a:r>
              <a:r>
                <a:rPr lang="en-US" sz="2000" b="1" dirty="0">
                  <a:solidFill>
                    <a:prstClr val="black"/>
                  </a:solidFill>
                  <a:latin typeface="Calibri" panose="020F0502020204030204"/>
                  <a:cs typeface="Cordia New" panose="020B0304020202020204" pitchFamily="34" charset="-34"/>
                </a:rPr>
                <a:t>G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66" name="Rectangle 65">
            <a:extLst>
              <a:ext uri="{FF2B5EF4-FFF2-40B4-BE49-F238E27FC236}">
                <a16:creationId xmlns:a16="http://schemas.microsoft.com/office/drawing/2014/main" id="{A1D780EB-BA5A-3946-AEA9-9DF7E251F461}"/>
              </a:ext>
            </a:extLst>
          </p:cNvPr>
          <p:cNvSpPr/>
          <p:nvPr/>
        </p:nvSpPr>
        <p:spPr>
          <a:xfrm>
            <a:off x="1159618" y="5981167"/>
            <a:ext cx="7943116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spc="-30" dirty="0">
                <a:solidFill>
                  <a:srgbClr val="F57920"/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Establish Equitable-focused partnership at local, national and international levels</a:t>
            </a:r>
          </a:p>
          <a:p>
            <a:pPr lvl="0">
              <a:defRPr/>
            </a:pPr>
            <a:r>
              <a:rPr lang="en-US" sz="16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EEF is currently working on starting a network of “Equity-focuses” organizations at both national and international levels to help connect the knowledge and experience of equitable education program across the globe.</a:t>
            </a:r>
            <a:endParaRPr lang="th-TH" sz="1600" b="1" dirty="0">
              <a:solidFill>
                <a:prstClr val="black">
                  <a:lumMod val="95000"/>
                  <a:lumOff val="5000"/>
                </a:prstClr>
              </a:solidFill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31207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10" grpId="0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31" grpId="0"/>
      <p:bldP spid="36" grpId="0"/>
      <p:bldP spid="54" grpId="0"/>
      <p:bldP spid="55" grpId="0"/>
      <p:bldP spid="57" grpId="0"/>
      <p:bldP spid="6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8">
            <a:extLst>
              <a:ext uri="{FF2B5EF4-FFF2-40B4-BE49-F238E27FC236}">
                <a16:creationId xmlns:a16="http://schemas.microsoft.com/office/drawing/2014/main" id="{65C4F786-8B55-41F9-947C-2BA96ED61763}"/>
              </a:ext>
            </a:extLst>
          </p:cNvPr>
          <p:cNvSpPr txBox="1"/>
          <p:nvPr/>
        </p:nvSpPr>
        <p:spPr>
          <a:xfrm>
            <a:off x="198195" y="297396"/>
            <a:ext cx="8215338" cy="534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en-US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Focus on Equitable Outcome, not inputs</a:t>
            </a:r>
            <a:endParaRPr lang="th-TH" sz="40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25" name="กลุ่ม 24">
            <a:extLst>
              <a:ext uri="{FF2B5EF4-FFF2-40B4-BE49-F238E27FC236}">
                <a16:creationId xmlns:a16="http://schemas.microsoft.com/office/drawing/2014/main" id="{30F33308-B9F3-4177-94D0-AC5947E13FE0}"/>
              </a:ext>
            </a:extLst>
          </p:cNvPr>
          <p:cNvGrpSpPr/>
          <p:nvPr/>
        </p:nvGrpSpPr>
        <p:grpSpPr>
          <a:xfrm>
            <a:off x="3251675" y="1315733"/>
            <a:ext cx="2373049" cy="4614809"/>
            <a:chOff x="3527900" y="1328981"/>
            <a:chExt cx="2373049" cy="4614809"/>
          </a:xfrm>
        </p:grpSpPr>
        <p:pic>
          <p:nvPicPr>
            <p:cNvPr id="4" name="Picture 2" descr="CeWqcIUWAAAbo_q.jpg (600×375)">
              <a:extLst>
                <a:ext uri="{FF2B5EF4-FFF2-40B4-BE49-F238E27FC236}">
                  <a16:creationId xmlns:a16="http://schemas.microsoft.com/office/drawing/2014/main" id="{1653FFB6-352A-4218-9CC2-D73C240D9B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6952" y="1945796"/>
              <a:ext cx="2033168" cy="3997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5" name="กลุ่ม 14">
              <a:extLst>
                <a:ext uri="{FF2B5EF4-FFF2-40B4-BE49-F238E27FC236}">
                  <a16:creationId xmlns:a16="http://schemas.microsoft.com/office/drawing/2014/main" id="{B5297CFA-979E-425B-BD93-1B23BEC4C556}"/>
                </a:ext>
              </a:extLst>
            </p:cNvPr>
            <p:cNvGrpSpPr/>
            <p:nvPr/>
          </p:nvGrpSpPr>
          <p:grpSpPr>
            <a:xfrm>
              <a:off x="3527900" y="1328981"/>
              <a:ext cx="2373049" cy="930057"/>
              <a:chOff x="3527900" y="1328981"/>
              <a:chExt cx="2373049" cy="930057"/>
            </a:xfrm>
          </p:grpSpPr>
          <p:pic>
            <p:nvPicPr>
              <p:cNvPr id="17" name="รูปภาพ 16">
                <a:extLst>
                  <a:ext uri="{FF2B5EF4-FFF2-40B4-BE49-F238E27FC236}">
                    <a16:creationId xmlns:a16="http://schemas.microsoft.com/office/drawing/2014/main" id="{86693B7F-2194-4AE1-B581-47AFEAB1C4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541750" y="1328981"/>
                <a:ext cx="2359199" cy="930057"/>
              </a:xfrm>
              <a:prstGeom prst="rect">
                <a:avLst/>
              </a:prstGeom>
            </p:spPr>
          </p:pic>
          <p:sp>
            <p:nvSpPr>
              <p:cNvPr id="20" name="กล่องข้อความ 8">
                <a:extLst>
                  <a:ext uri="{FF2B5EF4-FFF2-40B4-BE49-F238E27FC236}">
                    <a16:creationId xmlns:a16="http://schemas.microsoft.com/office/drawing/2014/main" id="{E444E1A0-44EB-4586-AD15-081CDE21A98C}"/>
                  </a:ext>
                </a:extLst>
              </p:cNvPr>
              <p:cNvSpPr txBox="1"/>
              <p:nvPr/>
            </p:nvSpPr>
            <p:spPr>
              <a:xfrm>
                <a:off x="3527900" y="1477255"/>
                <a:ext cx="2280951" cy="6335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2000"/>
                  </a:lnSpc>
                </a:pPr>
                <a:r>
                  <a:rPr lang="en-US" sz="2400" b="1" dirty="0">
                    <a:solidFill>
                      <a:schemeClr val="bg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Targeted inputs =&gt; equitable outcome</a:t>
                </a:r>
                <a:endParaRPr lang="th-TH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  <p:grpSp>
        <p:nvGrpSpPr>
          <p:cNvPr id="13" name="กลุ่ม 12">
            <a:extLst>
              <a:ext uri="{FF2B5EF4-FFF2-40B4-BE49-F238E27FC236}">
                <a16:creationId xmlns:a16="http://schemas.microsoft.com/office/drawing/2014/main" id="{3FA489B4-85B8-4FAB-8E0B-FB327255CFB5}"/>
              </a:ext>
            </a:extLst>
          </p:cNvPr>
          <p:cNvGrpSpPr/>
          <p:nvPr/>
        </p:nvGrpSpPr>
        <p:grpSpPr>
          <a:xfrm>
            <a:off x="754484" y="1315733"/>
            <a:ext cx="2359199" cy="4614809"/>
            <a:chOff x="1030709" y="1328981"/>
            <a:chExt cx="2359199" cy="4614809"/>
          </a:xfrm>
        </p:grpSpPr>
        <p:pic>
          <p:nvPicPr>
            <p:cNvPr id="3" name="Picture 2" descr="CeWqcIUWAAAbo_q.jpg (600×375)">
              <a:extLst>
                <a:ext uri="{FF2B5EF4-FFF2-40B4-BE49-F238E27FC236}">
                  <a16:creationId xmlns:a16="http://schemas.microsoft.com/office/drawing/2014/main" id="{4D618A40-FBE0-4951-944E-EA015E06CE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3926" y="1945796"/>
              <a:ext cx="2152766" cy="39979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7" name="กลุ่ม 6">
              <a:extLst>
                <a:ext uri="{FF2B5EF4-FFF2-40B4-BE49-F238E27FC236}">
                  <a16:creationId xmlns:a16="http://schemas.microsoft.com/office/drawing/2014/main" id="{42D3857C-ECDD-4FF6-BC97-C984A4C8D1E3}"/>
                </a:ext>
              </a:extLst>
            </p:cNvPr>
            <p:cNvGrpSpPr/>
            <p:nvPr/>
          </p:nvGrpSpPr>
          <p:grpSpPr>
            <a:xfrm>
              <a:off x="1030709" y="1328981"/>
              <a:ext cx="2359199" cy="930057"/>
              <a:chOff x="1030709" y="1328981"/>
              <a:chExt cx="2359199" cy="930057"/>
            </a:xfrm>
          </p:grpSpPr>
          <p:pic>
            <p:nvPicPr>
              <p:cNvPr id="16" name="รูปภาพ 15">
                <a:extLst>
                  <a:ext uri="{FF2B5EF4-FFF2-40B4-BE49-F238E27FC236}">
                    <a16:creationId xmlns:a16="http://schemas.microsoft.com/office/drawing/2014/main" id="{403B784D-C044-4816-8E02-1BFFE56DD9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30709" y="1328981"/>
                <a:ext cx="2359199" cy="930057"/>
              </a:xfrm>
              <a:prstGeom prst="rect">
                <a:avLst/>
              </a:prstGeom>
            </p:spPr>
          </p:pic>
          <p:sp>
            <p:nvSpPr>
              <p:cNvPr id="21" name="กล่องข้อความ 8">
                <a:extLst>
                  <a:ext uri="{FF2B5EF4-FFF2-40B4-BE49-F238E27FC236}">
                    <a16:creationId xmlns:a16="http://schemas.microsoft.com/office/drawing/2014/main" id="{1C73B717-F937-483E-8115-676DDADA3CD0}"/>
                  </a:ext>
                </a:extLst>
              </p:cNvPr>
              <p:cNvSpPr txBox="1"/>
              <p:nvPr/>
            </p:nvSpPr>
            <p:spPr>
              <a:xfrm>
                <a:off x="1098619" y="1513408"/>
                <a:ext cx="2280951" cy="6335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2000"/>
                  </a:lnSpc>
                </a:pPr>
                <a:r>
                  <a:rPr lang="en-US" sz="2400" b="1" dirty="0">
                    <a:solidFill>
                      <a:schemeClr val="bg1"/>
                    </a:solidFill>
                    <a:latin typeface="TH SarabunPSK" panose="020B0500040200020003" pitchFamily="34" charset="-34"/>
                    <a:cs typeface="TH SarabunPSK" panose="020B0500040200020003" pitchFamily="34" charset="-34"/>
                  </a:rPr>
                  <a:t>Equal inputs, inequality remains</a:t>
                </a:r>
                <a:endParaRPr lang="th-TH" sz="2400" b="1" dirty="0">
                  <a:solidFill>
                    <a:schemeClr val="bg1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endParaRPr>
              </a:p>
            </p:txBody>
          </p:sp>
        </p:grpSp>
      </p:grpSp>
      <p:pic>
        <p:nvPicPr>
          <p:cNvPr id="5" name="Picture 2" descr="CeWqcIUWAAAbo_q.jpg (600×375)">
            <a:extLst>
              <a:ext uri="{FF2B5EF4-FFF2-40B4-BE49-F238E27FC236}">
                <a16:creationId xmlns:a16="http://schemas.microsoft.com/office/drawing/2014/main" id="{95BCEEA6-6D50-456C-AD69-36D59AF41B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3054" y="1932548"/>
            <a:ext cx="2088980" cy="3997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id="{ADF7B40D-4FB9-4B41-94FC-CB3D705E5EA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>
            <a:off x="2899009" y="2106891"/>
            <a:ext cx="948503" cy="1185986"/>
          </a:xfrm>
          <a:prstGeom prst="rect">
            <a:avLst/>
          </a:prstGeom>
        </p:spPr>
      </p:pic>
      <p:pic>
        <p:nvPicPr>
          <p:cNvPr id="27" name="รูปภาพ 16">
            <a:extLst>
              <a:ext uri="{FF2B5EF4-FFF2-40B4-BE49-F238E27FC236}">
                <a16:creationId xmlns:a16="http://schemas.microsoft.com/office/drawing/2014/main" id="{1639810C-479F-D14E-BC1E-B312D2C66C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4235" y="1315733"/>
            <a:ext cx="2359199" cy="930057"/>
          </a:xfrm>
          <a:prstGeom prst="rect">
            <a:avLst/>
          </a:prstGeom>
        </p:spPr>
      </p:pic>
      <p:sp>
        <p:nvSpPr>
          <p:cNvPr id="28" name="กล่องข้อความ 8">
            <a:extLst>
              <a:ext uri="{FF2B5EF4-FFF2-40B4-BE49-F238E27FC236}">
                <a16:creationId xmlns:a16="http://schemas.microsoft.com/office/drawing/2014/main" id="{52395532-89BB-7A43-8752-53A64B5A84B7}"/>
              </a:ext>
            </a:extLst>
          </p:cNvPr>
          <p:cNvSpPr txBox="1"/>
          <p:nvPr/>
        </p:nvSpPr>
        <p:spPr>
          <a:xfrm>
            <a:off x="5602847" y="1432482"/>
            <a:ext cx="2410588" cy="6335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000"/>
              </a:lnSpc>
            </a:pPr>
            <a:r>
              <a:rPr lang="en-US" sz="24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Status Quo, inequality getting worse</a:t>
            </a:r>
            <a:endParaRPr lang="th-TH" sz="24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980853" y="0"/>
            <a:ext cx="1042377" cy="10006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3766" y="-37688"/>
            <a:ext cx="1099464" cy="103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82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6D8843D-6E00-4209-9457-AFA30CEEC4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58" y="268"/>
            <a:ext cx="9144000" cy="6857464"/>
          </a:xfrm>
          <a:prstGeom prst="rect">
            <a:avLst/>
          </a:prstGeom>
        </p:spPr>
      </p:pic>
      <p:sp>
        <p:nvSpPr>
          <p:cNvPr id="3" name="ตัวแทนหมายเลขสไลด์ 3">
            <a:extLst>
              <a:ext uri="{FF2B5EF4-FFF2-40B4-BE49-F238E27FC236}">
                <a16:creationId xmlns:a16="http://schemas.microsoft.com/office/drawing/2014/main" id="{3A4925C5-0FE3-49FC-AF89-18A6F7A91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25599" y="6402226"/>
            <a:ext cx="2057400" cy="365125"/>
          </a:xfrm>
        </p:spPr>
        <p:txBody>
          <a:bodyPr/>
          <a:lstStyle/>
          <a:p>
            <a:fld id="{5642B3CE-ABDA-7447-823D-9C8E9646F4FF}" type="slidenum">
              <a:rPr lang="th-TH" sz="2800" smtClean="0"/>
              <a:pPr/>
              <a:t>6</a:t>
            </a:fld>
            <a:endParaRPr lang="th-TH" sz="28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66CF895-C70F-487B-BDA3-DF842574B1DB}"/>
              </a:ext>
            </a:extLst>
          </p:cNvPr>
          <p:cNvSpPr/>
          <p:nvPr/>
        </p:nvSpPr>
        <p:spPr>
          <a:xfrm>
            <a:off x="1915297" y="0"/>
            <a:ext cx="5263979" cy="6919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3DC4CE-F187-46B0-9C1F-AD60F71351FD}"/>
              </a:ext>
            </a:extLst>
          </p:cNvPr>
          <p:cNvSpPr txBox="1"/>
          <p:nvPr/>
        </p:nvSpPr>
        <p:spPr>
          <a:xfrm>
            <a:off x="1516566" y="0"/>
            <a:ext cx="666842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u="sng" dirty="0">
                <a:solidFill>
                  <a:srgbClr val="4DB749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All for Equitable Education</a:t>
            </a:r>
          </a:p>
          <a:p>
            <a:endParaRPr lang="th-TH" sz="4800" b="1" u="sng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361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BA4DE934-12E3-43CC-8B23-7645BB305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086600" y="6335357"/>
            <a:ext cx="2057400" cy="365125"/>
          </a:xfrm>
        </p:spPr>
        <p:txBody>
          <a:bodyPr/>
          <a:lstStyle/>
          <a:p>
            <a:fld id="{5642B3CE-ABDA-7447-823D-9C8E9646F4FF}" type="slidenum">
              <a:rPr lang="th-TH" sz="2800" smtClean="0"/>
              <a:pPr/>
              <a:t>7</a:t>
            </a:fld>
            <a:endParaRPr lang="th-TH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D20B7ED-A829-42CB-996E-EE830D69EC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626"/>
            <a:ext cx="9144000" cy="6857464"/>
          </a:xfrm>
          <a:prstGeom prst="rect">
            <a:avLst/>
          </a:prstGeom>
        </p:spPr>
      </p:pic>
      <p:sp>
        <p:nvSpPr>
          <p:cNvPr id="8" name="ตัวแทนหมายเลขสไลด์ 3">
            <a:extLst>
              <a:ext uri="{FF2B5EF4-FFF2-40B4-BE49-F238E27FC236}">
                <a16:creationId xmlns:a16="http://schemas.microsoft.com/office/drawing/2014/main" id="{9F6159F2-EB06-46F7-8943-77E41C4E0274}"/>
              </a:ext>
            </a:extLst>
          </p:cNvPr>
          <p:cNvSpPr txBox="1">
            <a:spLocks/>
          </p:cNvSpPr>
          <p:nvPr/>
        </p:nvSpPr>
        <p:spPr>
          <a:xfrm>
            <a:off x="6960104" y="6335357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642B3CE-ABDA-7447-823D-9C8E9646F4FF}" type="slidenum">
              <a:rPr lang="th-TH" sz="2800" smtClean="0"/>
              <a:pPr/>
              <a:t>7</a:t>
            </a:fld>
            <a:endParaRPr lang="th-TH" sz="28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26BBEBD-F899-45DA-98E6-D584D7D593DD}"/>
              </a:ext>
            </a:extLst>
          </p:cNvPr>
          <p:cNvSpPr/>
          <p:nvPr/>
        </p:nvSpPr>
        <p:spPr>
          <a:xfrm>
            <a:off x="185351" y="988541"/>
            <a:ext cx="8832153" cy="3651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extBox 2"/>
          <p:cNvSpPr txBox="1"/>
          <p:nvPr/>
        </p:nvSpPr>
        <p:spPr>
          <a:xfrm>
            <a:off x="43704" y="300484"/>
            <a:ext cx="7091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u="sng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To get the last out-of-school children back to </a:t>
            </a:r>
            <a:r>
              <a:rPr lang="en-US" sz="3600" b="1" u="sng" dirty="0" err="1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education,“All</a:t>
            </a:r>
            <a:r>
              <a:rPr lang="en-US" sz="3600" b="1" u="sng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for education” is a key.</a:t>
            </a:r>
          </a:p>
        </p:txBody>
      </p:sp>
      <p:sp>
        <p:nvSpPr>
          <p:cNvPr id="9" name="Rectangle 8"/>
          <p:cNvSpPr/>
          <p:nvPr/>
        </p:nvSpPr>
        <p:spPr>
          <a:xfrm>
            <a:off x="4471987" y="2057400"/>
            <a:ext cx="4500563" cy="36433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dirty="0">
                <a:solidFill>
                  <a:schemeClr val="tx1"/>
                </a:solidFill>
                <a:cs typeface="TH Sarabun New"/>
              </a:rPr>
              <a:t>The last 5-10% of children </a:t>
            </a:r>
          </a:p>
          <a:p>
            <a:pPr algn="ctr"/>
            <a:r>
              <a:rPr lang="en-US" sz="2600" dirty="0">
                <a:solidFill>
                  <a:schemeClr val="tx1"/>
                </a:solidFill>
                <a:cs typeface="TH Sarabun New"/>
              </a:rPr>
              <a:t>remains out of school. </a:t>
            </a:r>
          </a:p>
          <a:p>
            <a:pPr algn="ctr"/>
            <a:r>
              <a:rPr lang="en-US" sz="2600" dirty="0">
                <a:solidFill>
                  <a:schemeClr val="tx1"/>
                </a:solidFill>
                <a:cs typeface="TH Sarabun New"/>
              </a:rPr>
              <a:t>Innovative approaches and stakeholders engagement are crucial for achieving equitable education. </a:t>
            </a:r>
          </a:p>
        </p:txBody>
      </p:sp>
      <p:sp>
        <p:nvSpPr>
          <p:cNvPr id="11" name="Flowchart: Stored Data 10"/>
          <p:cNvSpPr/>
          <p:nvPr/>
        </p:nvSpPr>
        <p:spPr>
          <a:xfrm rot="16200000">
            <a:off x="1829785" y="4336418"/>
            <a:ext cx="1057275" cy="1631017"/>
          </a:xfrm>
          <a:prstGeom prst="flowChartOnlineStorage">
            <a:avLst/>
          </a:prstGeom>
          <a:solidFill>
            <a:srgbClr val="586867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US" b="1" dirty="0"/>
              <a:t>Equitable</a:t>
            </a:r>
          </a:p>
          <a:p>
            <a:pPr algn="ctr"/>
            <a:r>
              <a:rPr lang="en-US" b="1" dirty="0"/>
              <a:t>Education</a:t>
            </a:r>
          </a:p>
        </p:txBody>
      </p:sp>
      <p:sp>
        <p:nvSpPr>
          <p:cNvPr id="2" name="Rectangle 1"/>
          <p:cNvSpPr/>
          <p:nvPr/>
        </p:nvSpPr>
        <p:spPr>
          <a:xfrm>
            <a:off x="7086600" y="43435"/>
            <a:ext cx="2057400" cy="13195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179" y="58753"/>
            <a:ext cx="1271371" cy="120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1727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0D152-58CD-644B-B120-673DF108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0"/>
            <a:ext cx="7886700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EEF’s OOSCY Strategy</a:t>
            </a: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047519A3-AE88-FE47-9B67-012F50153D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9152324"/>
              </p:ext>
            </p:extLst>
          </p:nvPr>
        </p:nvGraphicFramePr>
        <p:xfrm>
          <a:off x="395868" y="1471961"/>
          <a:ext cx="8352263" cy="51072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FBD7C0B8-AF26-0A4F-ABDD-9444B671747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3144" y="0"/>
            <a:ext cx="1511646" cy="1170878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C906C3F-2605-0D46-81E3-219CAA8477C5}"/>
              </a:ext>
            </a:extLst>
          </p:cNvPr>
          <p:cNvSpPr txBox="1"/>
          <p:nvPr/>
        </p:nvSpPr>
        <p:spPr>
          <a:xfrm>
            <a:off x="7206939" y="3611873"/>
            <a:ext cx="19663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Highly Costly but necessary in the early stage, then shift to monitoring system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BFE8B2-0022-4C44-AF44-3714A8CEA112}"/>
              </a:ext>
            </a:extLst>
          </p:cNvPr>
          <p:cNvSpPr txBox="1"/>
          <p:nvPr/>
        </p:nvSpPr>
        <p:spPr>
          <a:xfrm>
            <a:off x="0" y="3611873"/>
            <a:ext cx="18882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4DB749"/>
                </a:solidFill>
              </a:rPr>
              <a:t>Cost-efficient and should be the main intervention in the long run</a:t>
            </a:r>
          </a:p>
        </p:txBody>
      </p:sp>
      <p:sp>
        <p:nvSpPr>
          <p:cNvPr id="8" name="Rectangle 7"/>
          <p:cNvSpPr/>
          <p:nvPr/>
        </p:nvSpPr>
        <p:spPr>
          <a:xfrm>
            <a:off x="7701178" y="45974"/>
            <a:ext cx="1442821" cy="13195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01179" y="61292"/>
            <a:ext cx="1271371" cy="1200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63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2CF3FE2-30D2-4256-BBA7-883B4F745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265" y="80818"/>
            <a:ext cx="7886700" cy="77294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2">
                    <a:lumMod val="75000"/>
                  </a:scheme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EEF’s Program for Out-of-school Children and Youth </a:t>
            </a:r>
            <a:endParaRPr lang="th-TH" sz="3200" b="1" dirty="0">
              <a:solidFill>
                <a:schemeClr val="tx2">
                  <a:lumMod val="75000"/>
                </a:schemeClr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7" name="Parallelogram 6">
            <a:extLst>
              <a:ext uri="{FF2B5EF4-FFF2-40B4-BE49-F238E27FC236}">
                <a16:creationId xmlns:a16="http://schemas.microsoft.com/office/drawing/2014/main" id="{737E9333-87F8-4768-999F-C18490CD110E}"/>
              </a:ext>
            </a:extLst>
          </p:cNvPr>
          <p:cNvSpPr/>
          <p:nvPr/>
        </p:nvSpPr>
        <p:spPr>
          <a:xfrm flipV="1">
            <a:off x="-107949" y="6505574"/>
            <a:ext cx="8512272" cy="365125"/>
          </a:xfrm>
          <a:prstGeom prst="parallelogram">
            <a:avLst>
              <a:gd name="adj" fmla="val 28478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B1D763B-3B37-4953-9328-0E2C9B87CDFF}"/>
              </a:ext>
            </a:extLst>
          </p:cNvPr>
          <p:cNvSpPr/>
          <p:nvPr/>
        </p:nvSpPr>
        <p:spPr>
          <a:xfrm flipV="1">
            <a:off x="8361386" y="6493028"/>
            <a:ext cx="888087" cy="365125"/>
          </a:xfrm>
          <a:prstGeom prst="parallelogram">
            <a:avLst>
              <a:gd name="adj" fmla="val 28478"/>
            </a:avLst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9" name="Slide Number Placeholder 11">
            <a:extLst>
              <a:ext uri="{FF2B5EF4-FFF2-40B4-BE49-F238E27FC236}">
                <a16:creationId xmlns:a16="http://schemas.microsoft.com/office/drawing/2014/main" id="{F143DE7A-6312-48DC-8780-057739229035}"/>
              </a:ext>
            </a:extLst>
          </p:cNvPr>
          <p:cNvSpPr txBox="1">
            <a:spLocks/>
          </p:cNvSpPr>
          <p:nvPr/>
        </p:nvSpPr>
        <p:spPr>
          <a:xfrm>
            <a:off x="8410494" y="6492875"/>
            <a:ext cx="7367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961C22D4-CB4F-4FC3-86AE-00A224FB4C83}" type="slidenum">
              <a:rPr lang="th-TH" sz="2000" b="1" smtClean="0">
                <a:solidFill>
                  <a:prstClr val="white"/>
                </a:solidFill>
              </a:rPr>
              <a:pPr algn="ctr"/>
              <a:t>9</a:t>
            </a:fld>
            <a:endParaRPr lang="th-TH" sz="2000" b="1" dirty="0">
              <a:solidFill>
                <a:prstClr val="white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8AE20E-826D-4612-A3DF-713C2F7C7F38}"/>
              </a:ext>
            </a:extLst>
          </p:cNvPr>
          <p:cNvSpPr/>
          <p:nvPr/>
        </p:nvSpPr>
        <p:spPr>
          <a:xfrm>
            <a:off x="-69850" y="6492875"/>
            <a:ext cx="8361397" cy="457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2AD4FE-F11C-4C10-9E98-9DDBF03B20D4}"/>
              </a:ext>
            </a:extLst>
          </p:cNvPr>
          <p:cNvSpPr/>
          <p:nvPr/>
        </p:nvSpPr>
        <p:spPr>
          <a:xfrm>
            <a:off x="247650" y="867661"/>
            <a:ext cx="8896350" cy="463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725A7DC7-DE05-489B-859D-80C93DEDB2EE}"/>
              </a:ext>
            </a:extLst>
          </p:cNvPr>
          <p:cNvSpPr/>
          <p:nvPr/>
        </p:nvSpPr>
        <p:spPr>
          <a:xfrm>
            <a:off x="-210510" y="102091"/>
            <a:ext cx="888087" cy="720209"/>
          </a:xfrm>
          <a:prstGeom prst="parallelogram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-43445" y="956728"/>
            <a:ext cx="8675166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Estimated number of out-of-school Children and Youth</a:t>
            </a:r>
          </a:p>
          <a:p>
            <a:r>
              <a:rPr lang="en-US" sz="24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2400" b="1" dirty="0">
                <a:solidFill>
                  <a:srgbClr val="4DB749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= no. of children and youth (3 -17 years old) - students</a:t>
            </a:r>
          </a:p>
        </p:txBody>
      </p:sp>
      <p:graphicFrame>
        <p:nvGraphicFramePr>
          <p:cNvPr id="37" name="Table 36"/>
          <p:cNvGraphicFramePr>
            <a:graphicFrameLocks noGrp="1"/>
          </p:cNvGraphicFramePr>
          <p:nvPr/>
        </p:nvGraphicFramePr>
        <p:xfrm>
          <a:off x="233533" y="1769243"/>
          <a:ext cx="4886567" cy="34792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64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1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458"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2015 Estimate of Thai OOSCY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sz="18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58">
                <a:tc>
                  <a:txBody>
                    <a:bodyPr/>
                    <a:lstStyle/>
                    <a:p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The number of children  and youth age between 3 and 17 years old </a:t>
                      </a:r>
                    </a:p>
                    <a:p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(Data from household registration)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9,805,469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58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Students</a:t>
                      </a:r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MOE</a:t>
                      </a:r>
                      <a:r>
                        <a:rPr lang="th-TH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schools)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8,661,730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5986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Students</a:t>
                      </a:r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DLA schools)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551,343</a:t>
                      </a:r>
                      <a:r>
                        <a:rPr lang="th-TH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1183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OOSCY (3-17</a:t>
                      </a:r>
                      <a:r>
                        <a:rPr lang="en-US" sz="2000" baseline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Years)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592,396</a:t>
                      </a:r>
                      <a:r>
                        <a:rPr lang="en-US" sz="32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lang="th-TH" sz="3200" b="1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6111">
                <a:tc>
                  <a:txBody>
                    <a:bodyPr/>
                    <a:lstStyle/>
                    <a:p>
                      <a:r>
                        <a:rPr lang="en-US" sz="20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%</a:t>
                      </a:r>
                      <a:endParaRPr lang="th-TH" sz="20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b="1" baseline="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4.14</a:t>
                      </a:r>
                      <a:endParaRPr lang="th-TH" sz="3200" b="1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8" name="TextBox 37"/>
          <p:cNvSpPr txBox="1"/>
          <p:nvPr/>
        </p:nvSpPr>
        <p:spPr>
          <a:xfrm>
            <a:off x="112650" y="5261025"/>
            <a:ext cx="526618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57200"/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หมายเหตุ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endParaRPr lang="th-TH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457200"/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ข้อมูลนักเรียนสังกัดกระทรวงศึกษาฯ จากศูนย์เทคโนโลยีสารสนเทศ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.ศธ. (มิ.ย.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2558)</a:t>
            </a:r>
          </a:p>
          <a:p>
            <a:pPr defTabSz="457200"/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ข้อมูลทะเบียนราษฎร์ จากศูนย์เทคโนโลยีสารสนเทศ 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สป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.ศธ. (ปี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2558)</a:t>
            </a:r>
          </a:p>
          <a:p>
            <a:pPr defTabSz="457200"/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3.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ข้อมูลนักเรียนสังกัด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อปท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. จาก</a:t>
            </a:r>
            <a:r>
              <a:rPr lang="th-TH" sz="1600" dirty="0" err="1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เวป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ไซท์ระบบสารสนเทศการจัดการศึกษาท้องถิ่น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มิ.ย. 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2558) </a:t>
            </a:r>
          </a:p>
          <a:p>
            <a:pPr defTabSz="457200"/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160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โครงการหลักประกันโอกาสทางการศึกษาฯ, </a:t>
            </a:r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ศ.นพ.ศุภสิทธิ์ พรรณนา</a:t>
            </a:r>
            <a:r>
              <a:rPr lang="th-TH" sz="1600" dirty="0" err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รุโ</a:t>
            </a:r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ณ</a:t>
            </a:r>
            <a:r>
              <a:rPr lang="th-TH" sz="1600" dirty="0" err="1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ทัย</a:t>
            </a:r>
            <a:r>
              <a:rPr lang="th-TH" sz="1600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และคณะ</a:t>
            </a:r>
            <a:endParaRPr lang="en-US" sz="1600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159183" y="4046277"/>
            <a:ext cx="1903330" cy="1136175"/>
          </a:xfrm>
          <a:prstGeom prst="ellipse">
            <a:avLst/>
          </a:prstGeom>
          <a:noFill/>
          <a:ln w="508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pic>
        <p:nvPicPr>
          <p:cNvPr id="40" name="Picture 39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7571" y="866304"/>
            <a:ext cx="3141314" cy="556629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2" name="TextBox 1"/>
          <p:cNvSpPr txBox="1"/>
          <p:nvPr/>
        </p:nvSpPr>
        <p:spPr>
          <a:xfrm>
            <a:off x="6905114" y="4088317"/>
            <a:ext cx="1499209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defTabSz="457200"/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OOSCY &lt; 4% :</a:t>
            </a:r>
          </a:p>
          <a:p>
            <a:pPr defTabSz="457200"/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OOSCY 4-8% :</a:t>
            </a:r>
            <a:endParaRPr lang="th-TH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defTabSz="457200"/>
            <a:r>
              <a:rPr lang="en-US" sz="16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OOSCY &gt; 8% :</a:t>
            </a:r>
            <a:endParaRPr lang="th-TH" sz="16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2505"/>
          <a:stretch/>
        </p:blipFill>
        <p:spPr>
          <a:xfrm>
            <a:off x="7884038" y="4046277"/>
            <a:ext cx="530867" cy="933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795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496CF7-C208-334B-B9BC-8654AC0BE8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54" y="222560"/>
            <a:ext cx="8566460" cy="6505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1292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C6F9E-774F-464F-AD68-793698525F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6336"/>
            <a:ext cx="7886700" cy="1325563"/>
          </a:xfrm>
        </p:spPr>
        <p:txBody>
          <a:bodyPr/>
          <a:lstStyle/>
          <a:p>
            <a:pPr algn="ctr"/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District-level Database for</a:t>
            </a:r>
            <a:b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en-US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Community-based Survey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4E5FB7-CE4D-CF41-8807-5C6B05DAE2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411899"/>
            <a:ext cx="9144000" cy="4837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1630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2CF3FE2-30D2-4256-BBA7-883B4F745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697" y="983104"/>
            <a:ext cx="3212312" cy="104887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Piloting 20 Provinces using Area-based Approach</a:t>
            </a:r>
            <a:endParaRPr lang="th-TH" sz="2800" b="1" dirty="0">
              <a:solidFill>
                <a:schemeClr val="tx2">
                  <a:lumMod val="75000"/>
                </a:schemeClr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2AD4FE-F11C-4C10-9E98-9DDBF03B20D4}"/>
              </a:ext>
            </a:extLst>
          </p:cNvPr>
          <p:cNvSpPr/>
          <p:nvPr/>
        </p:nvSpPr>
        <p:spPr>
          <a:xfrm>
            <a:off x="247650" y="867661"/>
            <a:ext cx="8896350" cy="463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28" name="Title 1">
            <a:extLst>
              <a:ext uri="{FF2B5EF4-FFF2-40B4-BE49-F238E27FC236}">
                <a16:creationId xmlns:a16="http://schemas.microsoft.com/office/drawing/2014/main" id="{22CF3FE2-30D2-4256-BBA7-883B4F745656}"/>
              </a:ext>
            </a:extLst>
          </p:cNvPr>
          <p:cNvSpPr txBox="1">
            <a:spLocks/>
          </p:cNvSpPr>
          <p:nvPr/>
        </p:nvSpPr>
        <p:spPr>
          <a:xfrm>
            <a:off x="142177" y="1916602"/>
            <a:ext cx="3303550" cy="4335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14350" indent="-514350">
              <a:buAutoNum type="arabicPeriod"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Multi-sectoral Platform for OOSCY</a:t>
            </a:r>
            <a:endParaRPr lang="th-TH" sz="2800" dirty="0">
              <a:solidFill>
                <a:schemeClr val="tx2">
                  <a:lumMod val="75000"/>
                </a:schemeClr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OOSCY Provincial Database</a:t>
            </a:r>
            <a:endParaRPr lang="th-TH" sz="2800" dirty="0">
              <a:solidFill>
                <a:schemeClr val="tx2">
                  <a:lumMod val="75000"/>
                </a:schemeClr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514350" indent="-514350">
              <a:buAutoNum type="arabicPeriod"/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Community-based program to identify and support OOSCY using latest smartphone technology</a:t>
            </a:r>
            <a:endParaRPr lang="th-TH" sz="2800" dirty="0">
              <a:solidFill>
                <a:schemeClr val="tx2">
                  <a:lumMod val="75000"/>
                </a:schemeClr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C1F4D79B-21EC-4F97-BC3E-0C75EA0A61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384" y="69067"/>
            <a:ext cx="1031912" cy="729526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4258436" y="-44824"/>
            <a:ext cx="5656528" cy="6902824"/>
            <a:chOff x="4258436" y="-44824"/>
            <a:chExt cx="5656528" cy="6902824"/>
          </a:xfrm>
        </p:grpSpPr>
        <p:sp>
          <p:nvSpPr>
            <p:cNvPr id="9" name="Slide Number Placeholder 11">
              <a:extLst>
                <a:ext uri="{FF2B5EF4-FFF2-40B4-BE49-F238E27FC236}">
                  <a16:creationId xmlns:a16="http://schemas.microsoft.com/office/drawing/2014/main" id="{F143DE7A-6312-48DC-8780-057739229035}"/>
                </a:ext>
              </a:extLst>
            </p:cNvPr>
            <p:cNvSpPr txBox="1">
              <a:spLocks/>
            </p:cNvSpPr>
            <p:nvPr/>
          </p:nvSpPr>
          <p:spPr>
            <a:xfrm>
              <a:off x="8410494" y="6492875"/>
              <a:ext cx="736783" cy="365125"/>
            </a:xfrm>
            <a:prstGeom prst="rect">
              <a:avLst/>
            </a:prstGeom>
          </p:spPr>
          <p:txBody>
            <a:bodyPr vert="horz" lIns="91440" tIns="45720" rIns="91440" bIns="45720" rtlCol="0" anchor="ctr"/>
            <a:lstStyle>
              <a:defPPr>
                <a:defRPr lang="en-US"/>
              </a:defPPr>
              <a:lvl1pPr marL="0" algn="r" defTabSz="4572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TH Sarabun New" panose="020B0500040200020003" pitchFamily="34" charset="-34"/>
                  <a:ea typeface="+mn-ea"/>
                  <a:cs typeface="TH Sarabun New" panose="020B0500040200020003" pitchFamily="34" charset="-34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fld id="{634F58BA-955F-4518-AE4C-0C51D32D1BEB}" type="slidenum">
                <a:rPr lang="th-TH" sz="2000" b="1" smtClean="0">
                  <a:solidFill>
                    <a:prstClr val="white"/>
                  </a:solidFill>
                </a:rPr>
                <a:pPr algn="ctr"/>
                <a:t>12</a:t>
              </a:fld>
              <a:endParaRPr lang="th-TH" sz="2000" b="1" dirty="0">
                <a:solidFill>
                  <a:prstClr val="white"/>
                </a:solidFill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960"/>
            <a:stretch/>
          </p:blipFill>
          <p:spPr>
            <a:xfrm>
              <a:off x="4258436" y="-44824"/>
              <a:ext cx="5656528" cy="6902824"/>
            </a:xfrm>
            <a:prstGeom prst="rect">
              <a:avLst/>
            </a:prstGeom>
          </p:spPr>
        </p:pic>
        <p:sp>
          <p:nvSpPr>
            <p:cNvPr id="46" name="Title 1">
              <a:extLst>
                <a:ext uri="{FF2B5EF4-FFF2-40B4-BE49-F238E27FC236}">
                  <a16:creationId xmlns:a16="http://schemas.microsoft.com/office/drawing/2014/main" id="{22CF3FE2-30D2-4256-BBA7-883B4F745656}"/>
                </a:ext>
              </a:extLst>
            </p:cNvPr>
            <p:cNvSpPr txBox="1">
              <a:spLocks/>
            </p:cNvSpPr>
            <p:nvPr/>
          </p:nvSpPr>
          <p:spPr>
            <a:xfrm>
              <a:off x="6961865" y="4219361"/>
              <a:ext cx="2809664" cy="791909"/>
            </a:xfrm>
            <a:prstGeom prst="rect">
              <a:avLst/>
            </a:prstGeom>
            <a:solidFill>
              <a:schemeClr val="bg1"/>
            </a:solidFill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th-TH" sz="2000" b="1" dirty="0">
                  <a:solidFill>
                    <a:schemeClr val="tx2">
                      <a:lumMod val="75000"/>
                    </a:schemeClr>
                  </a:solidFill>
                  <a:latin typeface="TH Sarabun New" panose="020B0500040200020003" pitchFamily="34" charset="-34"/>
                  <a:cs typeface="TH Sarabun New" panose="020B0500040200020003" pitchFamily="34" charset="-34"/>
                </a:rPr>
                <a:t>จังหวัดดำเนินงาน</a:t>
              </a:r>
            </a:p>
          </p:txBody>
        </p:sp>
      </p:grpSp>
      <p:sp>
        <p:nvSpPr>
          <p:cNvPr id="4" name="Rectangle 3"/>
          <p:cNvSpPr/>
          <p:nvPr/>
        </p:nvSpPr>
        <p:spPr>
          <a:xfrm>
            <a:off x="142177" y="0"/>
            <a:ext cx="1211119" cy="7985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177" y="0"/>
            <a:ext cx="998728" cy="943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124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2CF3FE2-30D2-4256-BBA7-883B4F7456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265" y="80818"/>
            <a:ext cx="7886700" cy="772940"/>
          </a:xfrm>
        </p:spPr>
        <p:txBody>
          <a:bodyPr>
            <a:normAutofit/>
          </a:bodyPr>
          <a:lstStyle/>
          <a:p>
            <a:r>
              <a:rPr lang="en-US" sz="2800" b="1" dirty="0">
                <a:solidFill>
                  <a:schemeClr val="tx2">
                    <a:lumMod val="75000"/>
                  </a:schemeClr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Changing from functional-based to Target-based approach</a:t>
            </a:r>
            <a:endParaRPr lang="th-TH" sz="2800" b="1" dirty="0">
              <a:solidFill>
                <a:schemeClr val="tx2">
                  <a:lumMod val="75000"/>
                </a:schemeClr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7" name="Parallelogram 6">
            <a:extLst>
              <a:ext uri="{FF2B5EF4-FFF2-40B4-BE49-F238E27FC236}">
                <a16:creationId xmlns:a16="http://schemas.microsoft.com/office/drawing/2014/main" id="{737E9333-87F8-4768-999F-C18490CD110E}"/>
              </a:ext>
            </a:extLst>
          </p:cNvPr>
          <p:cNvSpPr/>
          <p:nvPr/>
        </p:nvSpPr>
        <p:spPr>
          <a:xfrm flipV="1">
            <a:off x="-107949" y="6553199"/>
            <a:ext cx="8512272" cy="365125"/>
          </a:xfrm>
          <a:prstGeom prst="parallelogram">
            <a:avLst>
              <a:gd name="adj" fmla="val 28478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6B1D763B-3B37-4953-9328-0E2C9B87CDFF}"/>
              </a:ext>
            </a:extLst>
          </p:cNvPr>
          <p:cNvSpPr/>
          <p:nvPr/>
        </p:nvSpPr>
        <p:spPr>
          <a:xfrm flipV="1">
            <a:off x="8361386" y="6493028"/>
            <a:ext cx="888087" cy="365125"/>
          </a:xfrm>
          <a:prstGeom prst="parallelogram">
            <a:avLst>
              <a:gd name="adj" fmla="val 28478"/>
            </a:avLst>
          </a:prstGeom>
          <a:solidFill>
            <a:srgbClr val="ED7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9" name="Slide Number Placeholder 11">
            <a:extLst>
              <a:ext uri="{FF2B5EF4-FFF2-40B4-BE49-F238E27FC236}">
                <a16:creationId xmlns:a16="http://schemas.microsoft.com/office/drawing/2014/main" id="{F143DE7A-6312-48DC-8780-057739229035}"/>
              </a:ext>
            </a:extLst>
          </p:cNvPr>
          <p:cNvSpPr txBox="1">
            <a:spLocks/>
          </p:cNvSpPr>
          <p:nvPr/>
        </p:nvSpPr>
        <p:spPr>
          <a:xfrm>
            <a:off x="8410494" y="6492875"/>
            <a:ext cx="7367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TH Sarabun New" panose="020B0500040200020003" pitchFamily="34" charset="-34"/>
                <a:ea typeface="+mn-ea"/>
                <a:cs typeface="TH Sarabun New" panose="020B0500040200020003" pitchFamily="34" charset="-34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634F58BA-955F-4518-AE4C-0C51D32D1BEB}" type="slidenum">
              <a:rPr lang="th-TH" sz="2000" b="1" smtClean="0">
                <a:solidFill>
                  <a:prstClr val="white"/>
                </a:solidFill>
              </a:rPr>
              <a:pPr algn="ctr"/>
              <a:t>13</a:t>
            </a:fld>
            <a:endParaRPr lang="th-TH" sz="2000" b="1" dirty="0">
              <a:solidFill>
                <a:prstClr val="white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8AE20E-826D-4612-A3DF-713C2F7C7F38}"/>
              </a:ext>
            </a:extLst>
          </p:cNvPr>
          <p:cNvSpPr/>
          <p:nvPr/>
        </p:nvSpPr>
        <p:spPr>
          <a:xfrm>
            <a:off x="-69850" y="6492875"/>
            <a:ext cx="8361397" cy="457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62AD4FE-F11C-4C10-9E98-9DDBF03B20D4}"/>
              </a:ext>
            </a:extLst>
          </p:cNvPr>
          <p:cNvSpPr/>
          <p:nvPr/>
        </p:nvSpPr>
        <p:spPr>
          <a:xfrm>
            <a:off x="247650" y="867661"/>
            <a:ext cx="8896350" cy="4637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sp>
        <p:nvSpPr>
          <p:cNvPr id="12" name="Parallelogram 11">
            <a:extLst>
              <a:ext uri="{FF2B5EF4-FFF2-40B4-BE49-F238E27FC236}">
                <a16:creationId xmlns:a16="http://schemas.microsoft.com/office/drawing/2014/main" id="{725A7DC7-DE05-489B-859D-80C93DEDB2EE}"/>
              </a:ext>
            </a:extLst>
          </p:cNvPr>
          <p:cNvSpPr/>
          <p:nvPr/>
        </p:nvSpPr>
        <p:spPr>
          <a:xfrm>
            <a:off x="-210510" y="102091"/>
            <a:ext cx="888087" cy="720209"/>
          </a:xfrm>
          <a:prstGeom prst="parallelogram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th-TH">
              <a:solidFill>
                <a:prstClr val="white"/>
              </a:solidFill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1F4D79B-21EC-4F97-BC3E-0C75EA0A61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9412" y="120650"/>
            <a:ext cx="1031912" cy="729526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251009" y="1084730"/>
            <a:ext cx="8337175" cy="4941570"/>
            <a:chOff x="0" y="0"/>
            <a:chExt cx="5514975" cy="3248025"/>
          </a:xfrm>
        </p:grpSpPr>
        <p:sp>
          <p:nvSpPr>
            <p:cNvPr id="30" name="Rectangle 29"/>
            <p:cNvSpPr/>
            <p:nvPr/>
          </p:nvSpPr>
          <p:spPr>
            <a:xfrm>
              <a:off x="0" y="0"/>
              <a:ext cx="5514975" cy="3248025"/>
            </a:xfrm>
            <a:prstGeom prst="rect">
              <a:avLst/>
            </a:prstGeom>
            <a:noFill/>
            <a:ln w="635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/>
              <a:endParaRPr lang="th-TH">
                <a:solidFill>
                  <a:prstClr val="white"/>
                </a:solidFill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10105" y="791961"/>
              <a:ext cx="572336" cy="1933575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597831" y="791961"/>
              <a:ext cx="542925" cy="1933575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015380" y="791961"/>
              <a:ext cx="551271" cy="1933575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209878" y="803427"/>
              <a:ext cx="568185" cy="1933575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2796491" y="785900"/>
              <a:ext cx="571500" cy="1933575"/>
            </a:xfrm>
            <a:prstGeom prst="rect">
              <a:avLst/>
            </a:prstGeom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/>
              <a:endParaRPr lang="th-TH">
                <a:solidFill>
                  <a:prstClr val="black"/>
                </a:solidFill>
              </a:endParaRPr>
            </a:p>
          </p:txBody>
        </p:sp>
        <p:sp>
          <p:nvSpPr>
            <p:cNvPr id="36" name="Right Arrow 35"/>
            <p:cNvSpPr/>
            <p:nvPr/>
          </p:nvSpPr>
          <p:spPr>
            <a:xfrm>
              <a:off x="281177" y="1627414"/>
              <a:ext cx="4319136" cy="857250"/>
            </a:xfrm>
            <a:prstGeom prst="rightArrow">
              <a:avLst>
                <a:gd name="adj1" fmla="val 50000"/>
                <a:gd name="adj2" fmla="val 36987"/>
              </a:avLst>
            </a:prstGeom>
            <a:solidFill>
              <a:schemeClr val="accent1">
                <a:alpha val="72157"/>
              </a:schemeClr>
            </a:solidFill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defTabSz="457200">
                <a:lnSpc>
                  <a:spcPct val="120000"/>
                </a:lnSpc>
                <a:spcAft>
                  <a:spcPts val="1000"/>
                </a:spcAft>
              </a:pPr>
              <a:r>
                <a:rPr lang="en-US" sz="2800" dirty="0">
                  <a:solidFill>
                    <a:prstClr val="black"/>
                  </a:solidFill>
                  <a:latin typeface="TH SarabunPSK" panose="020B0500040200020003" pitchFamily="34" charset="-34"/>
                  <a:ea typeface="Times New Roman" panose="02020603050405020304" pitchFamily="18" charset="0"/>
                  <a:cs typeface="TH SarabunPSK" panose="020B0500040200020003" pitchFamily="34" charset="-34"/>
                </a:rPr>
                <a:t>Area-based integration </a:t>
              </a:r>
              <a:r>
                <a:rPr lang="th-TH" sz="2800" dirty="0">
                  <a:solidFill>
                    <a:prstClr val="black"/>
                  </a:solidFill>
                  <a:latin typeface="TH SarabunPSK" panose="020B0500040200020003" pitchFamily="34" charset="-34"/>
                  <a:ea typeface="Times New Roman" panose="02020603050405020304" pitchFamily="18" charset="0"/>
                  <a:cs typeface="TH SarabunPSK" panose="020B0500040200020003" pitchFamily="34" charset="-34"/>
                </a:rPr>
                <a:t>(</a:t>
              </a:r>
              <a:r>
                <a:rPr lang="en-US" sz="2800" dirty="0">
                  <a:solidFill>
                    <a:prstClr val="black"/>
                  </a:solidFill>
                  <a:latin typeface="TH SarabunPSK" panose="020B0500040200020003" pitchFamily="34" charset="-34"/>
                  <a:ea typeface="Times New Roman" panose="02020603050405020304" pitchFamily="18" charset="0"/>
                  <a:cs typeface="TH SarabunPSK" panose="020B0500040200020003" pitchFamily="34" charset="-34"/>
                </a:rPr>
                <a:t>Chaired by the Governor</a:t>
              </a:r>
              <a:r>
                <a:rPr lang="th-TH" sz="2800" dirty="0">
                  <a:solidFill>
                    <a:prstClr val="black"/>
                  </a:solidFill>
                  <a:latin typeface="TH SarabunPSK" panose="020B0500040200020003" pitchFamily="34" charset="-34"/>
                  <a:ea typeface="Times New Roman" panose="02020603050405020304" pitchFamily="18" charset="0"/>
                  <a:cs typeface="TH SarabunPSK" panose="020B0500040200020003" pitchFamily="34" charset="-34"/>
                </a:rPr>
                <a:t>)</a:t>
              </a:r>
              <a:endParaRPr lang="en-US" sz="2800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endParaRPr>
            </a:p>
          </p:txBody>
        </p:sp>
        <p:sp>
          <p:nvSpPr>
            <p:cNvPr id="37" name="Text Box 27"/>
            <p:cNvSpPr txBox="1"/>
            <p:nvPr/>
          </p:nvSpPr>
          <p:spPr>
            <a:xfrm>
              <a:off x="1464328" y="183054"/>
              <a:ext cx="1890801" cy="419792"/>
            </a:xfrm>
            <a:prstGeom prst="rect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lnSpc>
                  <a:spcPct val="120000"/>
                </a:lnSpc>
                <a:spcAft>
                  <a:spcPts val="1000"/>
                </a:spcAft>
              </a:pPr>
              <a:r>
                <a:rPr lang="en-US" sz="28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imes New Roman" panose="02020603050405020304" pitchFamily="18" charset="0"/>
                  <a:cs typeface="TH SarabunPSK" panose="020B0500040200020003" pitchFamily="34" charset="-34"/>
                </a:rPr>
                <a:t>Function-based</a:t>
              </a:r>
            </a:p>
          </p:txBody>
        </p:sp>
        <p:sp>
          <p:nvSpPr>
            <p:cNvPr id="38" name="Text Box 34"/>
            <p:cNvSpPr txBox="1"/>
            <p:nvPr/>
          </p:nvSpPr>
          <p:spPr>
            <a:xfrm>
              <a:off x="410105" y="2738874"/>
              <a:ext cx="595326" cy="304800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457200">
                <a:lnSpc>
                  <a:spcPct val="120000"/>
                </a:lnSpc>
                <a:spcAft>
                  <a:spcPts val="1000"/>
                </a:spcAft>
              </a:pPr>
              <a:r>
                <a:rPr lang="en-US" sz="2400" dirty="0">
                  <a:solidFill>
                    <a:prstClr val="black"/>
                  </a:solidFill>
                  <a:ea typeface="Times New Roman" panose="02020603050405020304" pitchFamily="18" charset="0"/>
                  <a:cs typeface="TH SarabunPSK" panose="020B0500040200020003" pitchFamily="34" charset="-34"/>
                </a:rPr>
                <a:t>MOI</a:t>
              </a:r>
              <a:endParaRPr lang="en-US" sz="2400" dirty="0">
                <a:solidFill>
                  <a:prstClr val="black"/>
                </a:solidFill>
                <a:ea typeface="Times New Roman" panose="02020603050405020304" pitchFamily="18" charset="0"/>
                <a:cs typeface="Cordia New" panose="020B0304020202020204" pitchFamily="34" charset="-34"/>
              </a:endParaRPr>
            </a:p>
          </p:txBody>
        </p:sp>
        <p:sp>
          <p:nvSpPr>
            <p:cNvPr id="39" name="Text Box 33"/>
            <p:cNvSpPr txBox="1"/>
            <p:nvPr/>
          </p:nvSpPr>
          <p:spPr>
            <a:xfrm>
              <a:off x="1223467" y="2738875"/>
              <a:ext cx="535940" cy="304800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>
                <a:lnSpc>
                  <a:spcPct val="120000"/>
                </a:lnSpc>
                <a:spcAft>
                  <a:spcPts val="1000"/>
                </a:spcAft>
                <a:defRPr sz="2400">
                  <a:effectLst/>
                  <a:ea typeface="Times New Roman" panose="02020603050405020304" pitchFamily="18" charset="0"/>
                  <a:cs typeface="TH SarabunPSK" panose="020B0500040200020003" pitchFamily="34" charset="-34"/>
                </a:defRPr>
              </a:lvl1pPr>
            </a:lstStyle>
            <a:p>
              <a:pPr algn="ctr" defTabSz="457200"/>
              <a:r>
                <a:rPr lang="en-US" dirty="0">
                  <a:solidFill>
                    <a:prstClr val="black"/>
                  </a:solidFill>
                </a:rPr>
                <a:t>MOE</a:t>
              </a:r>
            </a:p>
          </p:txBody>
        </p:sp>
        <p:sp>
          <p:nvSpPr>
            <p:cNvPr id="40" name="Text Box 11"/>
            <p:cNvSpPr txBox="1"/>
            <p:nvPr/>
          </p:nvSpPr>
          <p:spPr>
            <a:xfrm>
              <a:off x="3550620" y="2739863"/>
              <a:ext cx="659740" cy="304800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>
                <a:lnSpc>
                  <a:spcPct val="120000"/>
                </a:lnSpc>
                <a:spcAft>
                  <a:spcPts val="1000"/>
                </a:spcAft>
                <a:defRPr sz="2400">
                  <a:effectLst/>
                  <a:ea typeface="Times New Roman" panose="02020603050405020304" pitchFamily="18" charset="0"/>
                  <a:cs typeface="TH SarabunPSK" panose="020B0500040200020003" pitchFamily="34" charset="-34"/>
                </a:defRPr>
              </a:lvl1pPr>
            </a:lstStyle>
            <a:p>
              <a:pPr algn="ctr" defTabSz="457200"/>
              <a:r>
                <a:rPr lang="en-US" dirty="0" err="1">
                  <a:solidFill>
                    <a:prstClr val="black"/>
                  </a:solidFill>
                </a:rPr>
                <a:t>Labour</a:t>
              </a:r>
              <a:endParaRPr lang="en-US" dirty="0">
                <a:solidFill>
                  <a:prstClr val="black"/>
                </a:solidFill>
              </a:endParaRPr>
            </a:p>
          </p:txBody>
        </p:sp>
        <p:sp>
          <p:nvSpPr>
            <p:cNvPr id="41" name="Text Box 12"/>
            <p:cNvSpPr txBox="1"/>
            <p:nvPr/>
          </p:nvSpPr>
          <p:spPr>
            <a:xfrm>
              <a:off x="2777969" y="2735742"/>
              <a:ext cx="625475" cy="370205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>
                <a:lnSpc>
                  <a:spcPct val="120000"/>
                </a:lnSpc>
                <a:spcAft>
                  <a:spcPts val="1000"/>
                </a:spcAft>
                <a:defRPr sz="2400">
                  <a:effectLst/>
                  <a:ea typeface="Times New Roman" panose="02020603050405020304" pitchFamily="18" charset="0"/>
                  <a:cs typeface="TH SarabunPSK" panose="020B0500040200020003" pitchFamily="34" charset="-34"/>
                </a:defRPr>
              </a:lvl1pPr>
            </a:lstStyle>
            <a:p>
              <a:pPr algn="ctr" defTabSz="457200"/>
              <a:r>
                <a:rPr lang="en-US" dirty="0">
                  <a:solidFill>
                    <a:prstClr val="black"/>
                  </a:solidFill>
                </a:rPr>
                <a:t>MOPH</a:t>
              </a:r>
            </a:p>
          </p:txBody>
        </p:sp>
        <p:sp>
          <p:nvSpPr>
            <p:cNvPr id="42" name="Text Box 13"/>
            <p:cNvSpPr txBox="1"/>
            <p:nvPr/>
          </p:nvSpPr>
          <p:spPr>
            <a:xfrm>
              <a:off x="1986903" y="2735742"/>
              <a:ext cx="643890" cy="401930"/>
            </a:xfrm>
            <a:prstGeom prst="rect">
              <a:avLst/>
            </a:prstGeom>
            <a:solidFill>
              <a:schemeClr val="lt1"/>
            </a:solidFill>
            <a:ln w="6350">
              <a:noFill/>
            </a:ln>
            <a:effectLst/>
          </p:spPr>
          <p:style>
            <a:lnRef idx="0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ot="0" spcFirstLastPara="0" vert="horz" wrap="non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>
                <a:lnSpc>
                  <a:spcPct val="120000"/>
                </a:lnSpc>
                <a:spcAft>
                  <a:spcPts val="1000"/>
                </a:spcAft>
                <a:defRPr sz="2400">
                  <a:effectLst/>
                  <a:ea typeface="Times New Roman" panose="02020603050405020304" pitchFamily="18" charset="0"/>
                  <a:cs typeface="TH SarabunPSK" panose="020B0500040200020003" pitchFamily="34" charset="-34"/>
                </a:defRPr>
              </a:lvl1pPr>
            </a:lstStyle>
            <a:p>
              <a:pPr algn="ctr" defTabSz="457200"/>
              <a:r>
                <a:rPr lang="en-US" dirty="0">
                  <a:solidFill>
                    <a:prstClr val="black"/>
                  </a:solidFill>
                </a:rPr>
                <a:t>MSDHS</a:t>
              </a:r>
            </a:p>
          </p:txBody>
        </p:sp>
      </p:grpSp>
      <p:pic>
        <p:nvPicPr>
          <p:cNvPr id="43" name="Picture 42" descr="C:\Users\Silaporn\AppData\Local\Microsoft\Windows\Temporary Internet Files\Content.IE5\83CIIALU\istockphoto_12147488-white-lover-boy-girl-children-couple-holding-hands-cartoon-illustration[1]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5459" y="3290047"/>
            <a:ext cx="1813031" cy="1792941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Text Box 27"/>
          <p:cNvSpPr txBox="1"/>
          <p:nvPr/>
        </p:nvSpPr>
        <p:spPr>
          <a:xfrm>
            <a:off x="6815195" y="2465246"/>
            <a:ext cx="2150619" cy="638675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>
              <a:lnSpc>
                <a:spcPct val="120000"/>
              </a:lnSpc>
              <a:spcAft>
                <a:spcPts val="1000"/>
              </a:spcAft>
            </a:pPr>
            <a:r>
              <a:rPr lang="en-US" sz="2800" b="1" dirty="0">
                <a:solidFill>
                  <a:prstClr val="black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Target-based</a:t>
            </a:r>
          </a:p>
        </p:txBody>
      </p:sp>
      <p:sp>
        <p:nvSpPr>
          <p:cNvPr id="45" name="Text Box 34"/>
          <p:cNvSpPr txBox="1"/>
          <p:nvPr/>
        </p:nvSpPr>
        <p:spPr>
          <a:xfrm>
            <a:off x="315959" y="6048096"/>
            <a:ext cx="7743453" cy="42468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non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defTabSz="457200">
              <a:lnSpc>
                <a:spcPct val="120000"/>
              </a:lnSpc>
              <a:spcAft>
                <a:spcPts val="1000"/>
              </a:spcAft>
            </a:pPr>
            <a:r>
              <a:rPr lang="th-TH" sz="2000" dirty="0">
                <a:solidFill>
                  <a:prstClr val="black"/>
                </a:solidFill>
                <a:ea typeface="Times New Roman" panose="02020603050405020304" pitchFamily="18" charset="0"/>
                <a:cs typeface="TH SarabunPSK" panose="020B0500040200020003" pitchFamily="34" charset="-34"/>
              </a:rPr>
              <a:t>โครงการไม่เน้นปฏิบัติการซ้ำซ้อนกับหน่วยงานหลัก เน้นความร่วมมือบนฐานข้อมูลและความร่วมมือทางวิชาการ</a:t>
            </a:r>
            <a:endParaRPr lang="en-US" sz="2000" dirty="0">
              <a:solidFill>
                <a:prstClr val="black"/>
              </a:solidFill>
              <a:ea typeface="Times New Roman" panose="02020603050405020304" pitchFamily="18" charset="0"/>
              <a:cs typeface="Cordia New" panose="020B0304020202020204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890504" y="0"/>
            <a:ext cx="1253496" cy="8501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8816" y="-72087"/>
            <a:ext cx="1052872" cy="99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020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0" y="308919"/>
            <a:ext cx="9144000" cy="6858000"/>
          </a:xfrm>
          <a:prstGeom prst="rect">
            <a:avLst/>
          </a:prstGeom>
          <a:solidFill>
            <a:srgbClr val="394F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857251"/>
            <a:ext cx="9143999" cy="522922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77494" y="874835"/>
            <a:ext cx="7066506" cy="3016949"/>
          </a:xfrm>
          <a:prstGeom prst="rect">
            <a:avLst/>
          </a:prstGeom>
          <a:ln>
            <a:noFill/>
          </a:ln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89172" y="3876913"/>
            <a:ext cx="3354828" cy="2139702"/>
          </a:xfrm>
          <a:prstGeom prst="rect">
            <a:avLst/>
          </a:prstGeom>
        </p:spPr>
      </p:pic>
      <p:sp>
        <p:nvSpPr>
          <p:cNvPr id="18" name="AutoShape 2" descr="Cover art"/>
          <p:cNvSpPr>
            <a:spLocks noChangeAspect="1" noChangeArrowheads="1"/>
          </p:cNvSpPr>
          <p:nvPr/>
        </p:nvSpPr>
        <p:spPr bwMode="auto">
          <a:xfrm>
            <a:off x="2222296" y="760536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1783" y="3859572"/>
            <a:ext cx="3613697" cy="2174384"/>
          </a:xfrm>
          <a:prstGeom prst="rect">
            <a:avLst/>
          </a:prstGeom>
          <a:ln>
            <a:noFill/>
          </a:ln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99609" y="857250"/>
            <a:ext cx="4310816" cy="5325941"/>
          </a:xfrm>
          <a:prstGeom prst="rect">
            <a:avLst/>
          </a:prstGeom>
        </p:spPr>
      </p:pic>
      <p:sp>
        <p:nvSpPr>
          <p:cNvPr id="40" name="Oval 39"/>
          <p:cNvSpPr/>
          <p:nvPr/>
        </p:nvSpPr>
        <p:spPr>
          <a:xfrm rot="19436295">
            <a:off x="-330787" y="2451816"/>
            <a:ext cx="2467173" cy="2506459"/>
          </a:xfrm>
          <a:prstGeom prst="ellipse">
            <a:avLst/>
          </a:prstGeom>
          <a:solidFill>
            <a:srgbClr val="3682C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38" name="Flowchart: Manual Input 7"/>
          <p:cNvSpPr/>
          <p:nvPr/>
        </p:nvSpPr>
        <p:spPr>
          <a:xfrm>
            <a:off x="1055799" y="2380046"/>
            <a:ext cx="8378486" cy="1336776"/>
          </a:xfrm>
          <a:prstGeom prst="rect">
            <a:avLst/>
          </a:prstGeom>
          <a:solidFill>
            <a:srgbClr val="1F4A6D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857" b="100000" l="0" r="100000">
                        <a14:foregroundMark x1="42457" y1="48132" x2="42457" y2="48132"/>
                        <a14:foregroundMark x1="62069" y1="49451" x2="62069" y2="49451"/>
                        <a14:foregroundMark x1="62716" y1="35165" x2="62716" y2="35165"/>
                        <a14:foregroundMark x1="28448" y1="64835" x2="62284" y2="24835"/>
                        <a14:foregroundMark x1="39440" y1="24176" x2="70043" y2="65275"/>
                        <a14:foregroundMark x1="33190" y1="28571" x2="54526" y2="20000"/>
                        <a14:foregroundMark x1="28017" y1="26813" x2="45259" y2="40000"/>
                        <a14:foregroundMark x1="28879" y1="37582" x2="29095" y2="59121"/>
                        <a14:foregroundMark x1="31250" y1="64615" x2="65302" y2="63736"/>
                        <a14:foregroundMark x1="47198" y1="57143" x2="47198" y2="57143"/>
                        <a14:foregroundMark x1="68750" y1="37143" x2="69397" y2="66374"/>
                        <a14:foregroundMark x1="69181" y1="58462" x2="62716" y2="509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55" y="2934172"/>
            <a:ext cx="1639291" cy="1607493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1455567" y="2308175"/>
            <a:ext cx="7771587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EF1DA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Equity-based Budgeting:          Thailand 1</a:t>
            </a:r>
            <a:r>
              <a:rPr lang="en-US" sz="4800" b="1" baseline="30000" dirty="0">
                <a:solidFill>
                  <a:srgbClr val="FEF1DA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st</a:t>
            </a:r>
            <a:r>
              <a:rPr lang="en-US" sz="4800" b="1" dirty="0">
                <a:solidFill>
                  <a:srgbClr val="FEF1DA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Conditional Cash Transfer</a:t>
            </a:r>
            <a:endParaRPr lang="th-TH" sz="4800" b="1" dirty="0">
              <a:solidFill>
                <a:srgbClr val="FEF1DA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32" name="Picture 8" descr="ผลการค้นหารูปภาพสำหรับ available on app png"/>
          <p:cNvPicPr>
            <a:picLocks noChangeAspect="1" noChangeArrowheads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19237" y="5016501"/>
            <a:ext cx="929688" cy="313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8" descr="ผลการค้นหารูปภาพสำหรับ available on app png"/>
          <p:cNvPicPr>
            <a:picLocks noChangeAspect="1" noChangeArrowheads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97854" y="5016500"/>
            <a:ext cx="929688" cy="32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รูปภาพ 4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49" y="1686124"/>
            <a:ext cx="347105" cy="496122"/>
          </a:xfrm>
          <a:prstGeom prst="rect">
            <a:avLst/>
          </a:prstGeom>
        </p:spPr>
      </p:pic>
      <p:pic>
        <p:nvPicPr>
          <p:cNvPr id="48" name="รูปภาพ 5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238" y="1779272"/>
            <a:ext cx="400695" cy="400695"/>
          </a:xfrm>
          <a:prstGeom prst="rect">
            <a:avLst/>
          </a:prstGeom>
        </p:spPr>
      </p:pic>
      <p:pic>
        <p:nvPicPr>
          <p:cNvPr id="49" name="รูปภาพ 6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8816" y="1686124"/>
            <a:ext cx="769241" cy="544233"/>
          </a:xfrm>
          <a:prstGeom prst="rect">
            <a:avLst/>
          </a:prstGeom>
        </p:spPr>
      </p:pic>
      <p:pic>
        <p:nvPicPr>
          <p:cNvPr id="50" name="Picture 6" descr="Image result for มหาวิทยาลัยนเรศวร 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5689" y="1779273"/>
            <a:ext cx="440743" cy="44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0786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>
            <a:extLst>
              <a:ext uri="{FF2B5EF4-FFF2-40B4-BE49-F238E27FC236}">
                <a16:creationId xmlns:a16="http://schemas.microsoft.com/office/drawing/2014/main" id="{AA3133DA-9ED9-4919-95FB-BF99C4F386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3" y="2994221"/>
            <a:ext cx="7236296" cy="3463080"/>
          </a:xfrm>
          <a:prstGeom prst="rect">
            <a:avLst/>
          </a:prstGeom>
        </p:spPr>
      </p:pic>
      <p:pic>
        <p:nvPicPr>
          <p:cNvPr id="3" name="Picture 25">
            <a:extLst>
              <a:ext uri="{FF2B5EF4-FFF2-40B4-BE49-F238E27FC236}">
                <a16:creationId xmlns:a16="http://schemas.microsoft.com/office/drawing/2014/main" id="{6352F4EE-7736-439B-B108-76B3558C959D}"/>
              </a:ext>
            </a:extLst>
          </p:cNvPr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6200000">
            <a:off x="7043993" y="3909335"/>
            <a:ext cx="695346" cy="1318852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Picture 29">
            <a:extLst>
              <a:ext uri="{FF2B5EF4-FFF2-40B4-BE49-F238E27FC236}">
                <a16:creationId xmlns:a16="http://schemas.microsoft.com/office/drawing/2014/main" id="{0BB9AB76-6322-4B7A-BBE7-89E249DD7E5B}"/>
              </a:ext>
            </a:extLst>
          </p:cNvPr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779749" y="5006336"/>
            <a:ext cx="611917" cy="1294950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9EF9EBA9-D8F7-42C5-8B37-87F9F35FD23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72400" y="2995499"/>
            <a:ext cx="743298" cy="3241883"/>
          </a:xfrm>
          <a:prstGeom prst="rect">
            <a:avLst/>
          </a:prstGeom>
        </p:spPr>
      </p:pic>
      <p:pic>
        <p:nvPicPr>
          <p:cNvPr id="6" name="รูปภาพ 5">
            <a:extLst>
              <a:ext uri="{FF2B5EF4-FFF2-40B4-BE49-F238E27FC236}">
                <a16:creationId xmlns:a16="http://schemas.microsoft.com/office/drawing/2014/main" id="{D5C44511-D61B-4BE8-95EE-21028FD60E7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1016789"/>
            <a:ext cx="6780106" cy="1728191"/>
          </a:xfrm>
          <a:prstGeom prst="rect">
            <a:avLst/>
          </a:prstGeom>
        </p:spPr>
      </p:pic>
      <p:sp>
        <p:nvSpPr>
          <p:cNvPr id="7" name="สี่เหลี่ยมผืนผ้า 3">
            <a:extLst>
              <a:ext uri="{FF2B5EF4-FFF2-40B4-BE49-F238E27FC236}">
                <a16:creationId xmlns:a16="http://schemas.microsoft.com/office/drawing/2014/main" id="{69920C4E-8FCD-462B-93DB-D9B590569A22}"/>
              </a:ext>
            </a:extLst>
          </p:cNvPr>
          <p:cNvSpPr/>
          <p:nvPr/>
        </p:nvSpPr>
        <p:spPr>
          <a:xfrm>
            <a:off x="709480" y="1117961"/>
            <a:ext cx="675242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1.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Teacher visit student’s home with Smartphone </a:t>
            </a: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2.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Using CCT’s App to collect household’s data on income and asset ownership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3. 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Using CCT’s App to collect geographical and graphical data of household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4. </a:t>
            </a:r>
            <a:r>
              <a:rPr lang="en-US" sz="2000" b="1" dirty="0">
                <a:solidFill>
                  <a:prstClr val="white"/>
                </a:solidFill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Head Village certify the data by e-signing in CCT’s App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8" name="กล่องข้อความ 8">
            <a:extLst>
              <a:ext uri="{FF2B5EF4-FFF2-40B4-BE49-F238E27FC236}">
                <a16:creationId xmlns:a16="http://schemas.microsoft.com/office/drawing/2014/main" id="{A923A05A-1642-4099-9686-CC64168C524C}"/>
              </a:ext>
            </a:extLst>
          </p:cNvPr>
          <p:cNvSpPr txBox="1"/>
          <p:nvPr/>
        </p:nvSpPr>
        <p:spPr>
          <a:xfrm>
            <a:off x="189495" y="182737"/>
            <a:ext cx="7861597" cy="478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9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Using EdTech and FinTech to help teachers collect data for PMT</a:t>
            </a:r>
            <a:endParaRPr kumimoji="0" lang="th-TH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051092" y="182737"/>
            <a:ext cx="937633" cy="93522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44536" y="10679"/>
            <a:ext cx="1099464" cy="103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65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มายเลขสไลด์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4E27454-BA46-5447-AC21-804B48FD10CE}" type="slidenum">
              <a:rPr kumimoji="0" lang="th-TH" sz="1200" b="1" i="0" u="none" strike="noStrike" kern="1200" cap="none" spc="0" normalizeH="0" baseline="0" noProof="0" smtClean="0">
                <a:ln>
                  <a:noFill/>
                </a:ln>
                <a:solidFill>
                  <a:srgbClr val="2CB675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 New" panose="020B0500040200020003"/>
              </a:rPr>
              <a:t>16</a:t>
            </a:fld>
            <a:endParaRPr kumimoji="0" lang="th-TH" sz="1200" b="1" i="0" u="none" strike="noStrike" kern="1200" cap="none" spc="0" normalizeH="0" baseline="0" noProof="0">
              <a:ln>
                <a:noFill/>
              </a:ln>
              <a:solidFill>
                <a:srgbClr val="2CB675"/>
              </a:solidFill>
              <a:effectLst/>
              <a:uLnTx/>
              <a:uFillTx/>
              <a:latin typeface="Calibri" panose="020F0502020204030204"/>
              <a:ea typeface="+mn-ea"/>
              <a:cs typeface="TH Sarabun New" panose="020B0500040200020003"/>
            </a:endParaRPr>
          </a:p>
        </p:txBody>
      </p:sp>
      <p:pic>
        <p:nvPicPr>
          <p:cNvPr id="4" name="รูปภาพ 3" descr="รูปภาพประกอบด้วย ภาพหน้าจอ&#10;&#10;คำอธิบายที่สร้างขึ้นโดยอัตโนมัติ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570" y="1231237"/>
            <a:ext cx="5180728" cy="5288912"/>
          </a:xfrm>
          <a:prstGeom prst="rect">
            <a:avLst/>
          </a:prstGeom>
        </p:spPr>
      </p:pic>
      <p:pic>
        <p:nvPicPr>
          <p:cNvPr id="5" name="รูปภาพ 4" descr="รูปภาพประกอบด้วย ภาพหน้าจอ&#10;&#10;คำอธิบายที่สร้างขึ้นโดยอัตโนมัติ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508104" y="1124744"/>
            <a:ext cx="3425811" cy="5439806"/>
          </a:xfrm>
          <a:prstGeom prst="rect">
            <a:avLst/>
          </a:prstGeom>
        </p:spPr>
      </p:pic>
      <p:sp>
        <p:nvSpPr>
          <p:cNvPr id="6" name="กล่องข้อความ 8"/>
          <p:cNvSpPr txBox="1"/>
          <p:nvPr/>
        </p:nvSpPr>
        <p:spPr>
          <a:xfrm>
            <a:off x="464331" y="116632"/>
            <a:ext cx="6555941" cy="904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Innovation on Poverty Screening </a:t>
            </a:r>
          </a:p>
          <a:p>
            <a:pPr marL="0" marR="0" lvl="0" indent="0" algn="l" defTabSz="914400" rtl="0" eaLnBrk="1" fontAlgn="auto" latinLnBrk="0" hangingPunct="1">
              <a:lnSpc>
                <a:spcPts val="3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sz="36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Proxy Means Test</a:t>
            </a:r>
            <a:endParaRPr kumimoji="0" lang="th-TH" sz="3600" b="1" i="0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082951" y="241540"/>
            <a:ext cx="779532" cy="77918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49849" y="133958"/>
            <a:ext cx="1052872" cy="99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0524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94F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4D50A3B-EC66-BB4D-B4AA-696147523F27}"/>
              </a:ext>
            </a:extLst>
          </p:cNvPr>
          <p:cNvSpPr txBox="1"/>
          <p:nvPr/>
        </p:nvSpPr>
        <p:spPr>
          <a:xfrm>
            <a:off x="5325762" y="2967335"/>
            <a:ext cx="1458097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Teacher take photo from smart phone</a:t>
            </a:r>
          </a:p>
        </p:txBody>
      </p:sp>
    </p:spTree>
    <p:extLst>
      <p:ext uri="{BB962C8B-B14F-4D97-AF65-F5344CB8AC3E}">
        <p14:creationId xmlns:p14="http://schemas.microsoft.com/office/powerpoint/2010/main" val="3156991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9E30E7F-7376-614F-A697-99B22AC45C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10" y="146304"/>
            <a:ext cx="4511561" cy="27271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BB4BD40-C1BA-2145-A74D-2A13C1BB09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571" y="146304"/>
            <a:ext cx="4359933" cy="27271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D251575-687F-3541-89C5-CC958413949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011" y="4021074"/>
            <a:ext cx="4511560" cy="270281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4F5C0B8-78D9-D04C-A540-3B69860EDD5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5571" y="4021074"/>
            <a:ext cx="4374342" cy="270281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7FB4D21-B449-854E-9B3F-A16C67EA8FD1}"/>
              </a:ext>
            </a:extLst>
          </p:cNvPr>
          <p:cNvSpPr txBox="1"/>
          <p:nvPr/>
        </p:nvSpPr>
        <p:spPr>
          <a:xfrm>
            <a:off x="114010" y="3124122"/>
            <a:ext cx="8871494" cy="646331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Example of Poor Students’ household</a:t>
            </a:r>
          </a:p>
        </p:txBody>
      </p:sp>
    </p:spTree>
    <p:extLst>
      <p:ext uri="{BB962C8B-B14F-4D97-AF65-F5344CB8AC3E}">
        <p14:creationId xmlns:p14="http://schemas.microsoft.com/office/powerpoint/2010/main" val="3293701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957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878" y="224003"/>
            <a:ext cx="9062122" cy="703535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ctr"/>
            <a:r>
              <a:rPr lang="en-US" sz="3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3 parties approval</a:t>
            </a:r>
            <a:endParaRPr lang="th-TH" sz="3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3002428A-B4CF-D84A-9936-FDAF06AEA5DB}"/>
              </a:ext>
            </a:extLst>
          </p:cNvPr>
          <p:cNvSpPr/>
          <p:nvPr/>
        </p:nvSpPr>
        <p:spPr>
          <a:xfrm>
            <a:off x="0" y="64821"/>
            <a:ext cx="9144000" cy="190500"/>
          </a:xfrm>
          <a:prstGeom prst="rect">
            <a:avLst/>
          </a:prstGeom>
          <a:solidFill>
            <a:srgbClr val="D4E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C4093C28-35AD-264C-85B8-85293071EA73}"/>
              </a:ext>
            </a:extLst>
          </p:cNvPr>
          <p:cNvSpPr/>
          <p:nvPr/>
        </p:nvSpPr>
        <p:spPr>
          <a:xfrm>
            <a:off x="0" y="0"/>
            <a:ext cx="9144000" cy="172736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796FD8CA-6C5E-954F-8312-B7AF9DB7FE5C}"/>
              </a:ext>
            </a:extLst>
          </p:cNvPr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22BB7CB5-2EF4-1F48-A0BF-C0A5238F6519}"/>
              </a:ext>
            </a:extLst>
          </p:cNvPr>
          <p:cNvSpPr/>
          <p:nvPr/>
        </p:nvSpPr>
        <p:spPr>
          <a:xfrm rot="10800000">
            <a:off x="-1" y="6633977"/>
            <a:ext cx="9144000" cy="58852"/>
          </a:xfrm>
          <a:prstGeom prst="rect">
            <a:avLst/>
          </a:prstGeom>
          <a:solidFill>
            <a:srgbClr val="F58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4" name="Picture 270">
            <a:extLst>
              <a:ext uri="{FF2B5EF4-FFF2-40B4-BE49-F238E27FC236}">
                <a16:creationId xmlns:a16="http://schemas.microsoft.com/office/drawing/2014/main" id="{8795EFE9-1B04-4845-854F-F6F8F155F2C1}"/>
              </a:ext>
            </a:extLst>
          </p:cNvPr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78" y="939878"/>
            <a:ext cx="4318672" cy="551141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id="{B952D617-99DD-2940-988C-941BF61D35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057" y="4302088"/>
            <a:ext cx="1552741" cy="1552741"/>
          </a:xfrm>
          <a:prstGeom prst="rect">
            <a:avLst/>
          </a:prstGeom>
        </p:spPr>
      </p:pic>
      <p:sp>
        <p:nvSpPr>
          <p:cNvPr id="3" name="กล่องข้อความ 2">
            <a:extLst>
              <a:ext uri="{FF2B5EF4-FFF2-40B4-BE49-F238E27FC236}">
                <a16:creationId xmlns:a16="http://schemas.microsoft.com/office/drawing/2014/main" id="{CBD787B1-D68A-4748-804E-D0BD801013B5}"/>
              </a:ext>
            </a:extLst>
          </p:cNvPr>
          <p:cNvSpPr txBox="1"/>
          <p:nvPr/>
        </p:nvSpPr>
        <p:spPr>
          <a:xfrm>
            <a:off x="5258798" y="2634836"/>
            <a:ext cx="3885201" cy="1754326"/>
          </a:xfrm>
          <a:prstGeom prst="rect">
            <a:avLst/>
          </a:prstGeom>
          <a:solidFill>
            <a:srgbClr val="FFC000">
              <a:alpha val="78039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700" b="1" u="sng" dirty="0">
                <a:solidFill>
                  <a:srgbClr val="FF00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3 Parties</a:t>
            </a:r>
            <a:endParaRPr lang="th-TH" sz="2700" b="1" u="sng" dirty="0">
              <a:solidFill>
                <a:srgbClr val="FF0000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514350" indent="-514350">
              <a:buAutoNum type="arabicParenR"/>
            </a:pPr>
            <a:r>
              <a:rPr lang="en-US" sz="27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Family</a:t>
            </a:r>
            <a:endParaRPr lang="th-TH" sz="27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514350" indent="-514350">
              <a:buAutoNum type="arabicParenR"/>
            </a:pPr>
            <a:r>
              <a:rPr lang="en-US" sz="27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Teachers</a:t>
            </a:r>
          </a:p>
          <a:p>
            <a:pPr marL="514350" indent="-514350">
              <a:buAutoNum type="arabicParenR"/>
            </a:pPr>
            <a:r>
              <a:rPr lang="en-US" sz="27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Village leaders</a:t>
            </a:r>
            <a:endParaRPr lang="th-TH" sz="27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26" name="Picture 355">
            <a:extLst>
              <a:ext uri="{FF2B5EF4-FFF2-40B4-BE49-F238E27FC236}">
                <a16:creationId xmlns:a16="http://schemas.microsoft.com/office/drawing/2014/main" id="{8220B1E3-3740-B94C-AC94-961ED10EADDC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0550" y="957388"/>
            <a:ext cx="4743450" cy="133356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633913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Same Side Corner Rectangle 6"/>
          <p:cNvSpPr/>
          <p:nvPr/>
        </p:nvSpPr>
        <p:spPr>
          <a:xfrm rot="5400000">
            <a:off x="1608552" y="1124018"/>
            <a:ext cx="853436" cy="2359095"/>
          </a:xfrm>
          <a:prstGeom prst="round2SameRect">
            <a:avLst>
              <a:gd name="adj1" fmla="val 43201"/>
              <a:gd name="adj2" fmla="val 0"/>
            </a:avLst>
          </a:prstGeom>
          <a:solidFill>
            <a:schemeClr val="bg1">
              <a:lumMod val="95000"/>
            </a:schemeClr>
          </a:solidFill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92270" y="1924569"/>
            <a:ext cx="1609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EC789B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Approve</a:t>
            </a:r>
          </a:p>
        </p:txBody>
      </p:sp>
      <p:sp>
        <p:nvSpPr>
          <p:cNvPr id="10" name="Oval 9"/>
          <p:cNvSpPr/>
          <p:nvPr/>
        </p:nvSpPr>
        <p:spPr>
          <a:xfrm>
            <a:off x="72323" y="1803040"/>
            <a:ext cx="854147" cy="854147"/>
          </a:xfrm>
          <a:prstGeom prst="ellipse">
            <a:avLst/>
          </a:prstGeom>
          <a:solidFill>
            <a:srgbClr val="EC789B"/>
          </a:solidFill>
          <a:ln w="76200">
            <a:solidFill>
              <a:schemeClr val="bg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5345" y="4650228"/>
            <a:ext cx="461094" cy="46109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4821"/>
            <a:ext cx="9144000" cy="190500"/>
          </a:xfrm>
          <a:prstGeom prst="rect">
            <a:avLst/>
          </a:prstGeom>
          <a:solidFill>
            <a:srgbClr val="D4E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72736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 rot="10800000">
            <a:off x="-1" y="6633977"/>
            <a:ext cx="9144000" cy="58852"/>
          </a:xfrm>
          <a:prstGeom prst="rect">
            <a:avLst/>
          </a:prstGeom>
          <a:solidFill>
            <a:srgbClr val="F58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2323" y="589062"/>
            <a:ext cx="4322042" cy="954107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School committee review and approve data and develop activities</a:t>
            </a:r>
          </a:p>
        </p:txBody>
      </p:sp>
      <p:sp>
        <p:nvSpPr>
          <p:cNvPr id="18" name="TextBox 25">
            <a:extLst>
              <a:ext uri="{FF2B5EF4-FFF2-40B4-BE49-F238E27FC236}">
                <a16:creationId xmlns:a16="http://schemas.microsoft.com/office/drawing/2014/main" id="{90E9772C-2240-FF44-92C5-5AF23A98F208}"/>
              </a:ext>
            </a:extLst>
          </p:cNvPr>
          <p:cNvSpPr txBox="1"/>
          <p:nvPr/>
        </p:nvSpPr>
        <p:spPr>
          <a:xfrm>
            <a:off x="292266" y="3759744"/>
            <a:ext cx="3939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rgbClr val="EC789B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School Committee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EC789B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9" name="TextBox 26">
            <a:extLst>
              <a:ext uri="{FF2B5EF4-FFF2-40B4-BE49-F238E27FC236}">
                <a16:creationId xmlns:a16="http://schemas.microsoft.com/office/drawing/2014/main" id="{D60C0799-B048-9D44-BE11-E83B9EA9A0DD}"/>
              </a:ext>
            </a:extLst>
          </p:cNvPr>
          <p:cNvSpPr txBox="1"/>
          <p:nvPr/>
        </p:nvSpPr>
        <p:spPr>
          <a:xfrm>
            <a:off x="292265" y="4316487"/>
            <a:ext cx="4102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Review and Approve</a:t>
            </a:r>
          </a:p>
        </p:txBody>
      </p:sp>
      <p:sp>
        <p:nvSpPr>
          <p:cNvPr id="20" name="TextBox 29">
            <a:extLst>
              <a:ext uri="{FF2B5EF4-FFF2-40B4-BE49-F238E27FC236}">
                <a16:creationId xmlns:a16="http://schemas.microsoft.com/office/drawing/2014/main" id="{D9E8C70E-3995-EF4C-AF74-0980DA4B7F8F}"/>
              </a:ext>
            </a:extLst>
          </p:cNvPr>
          <p:cNvSpPr txBox="1"/>
          <p:nvPr/>
        </p:nvSpPr>
        <p:spPr>
          <a:xfrm>
            <a:off x="774128" y="4920176"/>
            <a:ext cx="345809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Chairman of the committee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School Director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Civil Society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Local</a:t>
            </a:r>
            <a:r>
              <a:rPr lang="en-US" sz="2000" b="1" dirty="0">
                <a:solidFill>
                  <a:prstClr val="black">
                    <a:lumMod val="85000"/>
                    <a:lumOff val="15000"/>
                  </a:prst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government officer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Teacher</a:t>
            </a:r>
          </a:p>
        </p:txBody>
      </p:sp>
      <p:pic>
        <p:nvPicPr>
          <p:cNvPr id="22" name="Picture 5">
            <a:extLst>
              <a:ext uri="{FF2B5EF4-FFF2-40B4-BE49-F238E27FC236}">
                <a16:creationId xmlns:a16="http://schemas.microsoft.com/office/drawing/2014/main" id="{CAA30EB2-9C24-424C-8A16-8D987065FC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6349" y="2451037"/>
            <a:ext cx="1226122" cy="122612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58A7B34-E4C9-8445-B141-9D1A518B828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12628" y="2273500"/>
            <a:ext cx="1637025" cy="163702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0621C9E-6A7C-9D4A-A091-3C4DA048050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9578" y="3101447"/>
            <a:ext cx="813900" cy="528462"/>
          </a:xfrm>
          <a:prstGeom prst="rect">
            <a:avLst/>
          </a:prstGeom>
        </p:spPr>
      </p:pic>
      <p:sp>
        <p:nvSpPr>
          <p:cNvPr id="25" name="TextBox 19">
            <a:extLst>
              <a:ext uri="{FF2B5EF4-FFF2-40B4-BE49-F238E27FC236}">
                <a16:creationId xmlns:a16="http://schemas.microsoft.com/office/drawing/2014/main" id="{79486B99-7311-5644-95C4-5B8D8A443B91}"/>
              </a:ext>
            </a:extLst>
          </p:cNvPr>
          <p:cNvSpPr txBox="1"/>
          <p:nvPr/>
        </p:nvSpPr>
        <p:spPr>
          <a:xfrm>
            <a:off x="4842385" y="4300149"/>
            <a:ext cx="4102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Verify data and allocate fund</a:t>
            </a:r>
          </a:p>
        </p:txBody>
      </p:sp>
      <p:sp>
        <p:nvSpPr>
          <p:cNvPr id="26" name="Rectangle 20">
            <a:extLst>
              <a:ext uri="{FF2B5EF4-FFF2-40B4-BE49-F238E27FC236}">
                <a16:creationId xmlns:a16="http://schemas.microsoft.com/office/drawing/2014/main" id="{1DA0199D-4AA3-3345-8442-A73DB78BB379}"/>
              </a:ext>
            </a:extLst>
          </p:cNvPr>
          <p:cNvSpPr/>
          <p:nvPr/>
        </p:nvSpPr>
        <p:spPr>
          <a:xfrm>
            <a:off x="4842385" y="589062"/>
            <a:ext cx="4159895" cy="523220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EEF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4" name="ตัวเชื่อมต่อตรง 3">
            <a:extLst>
              <a:ext uri="{FF2B5EF4-FFF2-40B4-BE49-F238E27FC236}">
                <a16:creationId xmlns:a16="http://schemas.microsoft.com/office/drawing/2014/main" id="{5B85845E-A63B-FC42-9C8E-E52C668852E5}"/>
              </a:ext>
            </a:extLst>
          </p:cNvPr>
          <p:cNvCxnSpPr/>
          <p:nvPr/>
        </p:nvCxnSpPr>
        <p:spPr>
          <a:xfrm>
            <a:off x="4650059" y="2531327"/>
            <a:ext cx="0" cy="3657600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22608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11B4647-9F59-4E4A-8535-561039723B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417"/>
          <a:stretch/>
        </p:blipFill>
        <p:spPr>
          <a:xfrm>
            <a:off x="0" y="627180"/>
            <a:ext cx="9048427" cy="623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296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836264B-CBB4-C846-ACE7-7B397B9FA0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96664" y="955922"/>
            <a:ext cx="2227005" cy="360304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705DE6D-4CBE-E843-A0A3-517C361D74A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2358" y="4316918"/>
            <a:ext cx="4011736" cy="2151889"/>
          </a:xfrm>
          <a:prstGeom prst="rect">
            <a:avLst/>
          </a:prstGeom>
        </p:spPr>
      </p:pic>
      <p:sp>
        <p:nvSpPr>
          <p:cNvPr id="7" name="TextBox 16">
            <a:extLst>
              <a:ext uri="{FF2B5EF4-FFF2-40B4-BE49-F238E27FC236}">
                <a16:creationId xmlns:a16="http://schemas.microsoft.com/office/drawing/2014/main" id="{04522FAA-1F7B-D842-8CBE-4D96B3288860}"/>
              </a:ext>
            </a:extLst>
          </p:cNvPr>
          <p:cNvSpPr txBox="1"/>
          <p:nvPr/>
        </p:nvSpPr>
        <p:spPr>
          <a:xfrm>
            <a:off x="-1" y="276068"/>
            <a:ext cx="9143999" cy="646331"/>
          </a:xfrm>
          <a:prstGeom prst="rect">
            <a:avLst/>
          </a:prstGeom>
          <a:solidFill>
            <a:srgbClr val="F67E1F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Using FinTech to process the CCT payment</a:t>
            </a:r>
          </a:p>
        </p:txBody>
      </p:sp>
      <p:sp>
        <p:nvSpPr>
          <p:cNvPr id="8" name="Rectangle 11">
            <a:extLst>
              <a:ext uri="{FF2B5EF4-FFF2-40B4-BE49-F238E27FC236}">
                <a16:creationId xmlns:a16="http://schemas.microsoft.com/office/drawing/2014/main" id="{A927EDD7-BFCE-D64D-9F5C-E3ECAAB2B4FF}"/>
              </a:ext>
            </a:extLst>
          </p:cNvPr>
          <p:cNvSpPr/>
          <p:nvPr/>
        </p:nvSpPr>
        <p:spPr>
          <a:xfrm>
            <a:off x="0" y="64821"/>
            <a:ext cx="9144000" cy="190500"/>
          </a:xfrm>
          <a:prstGeom prst="rect">
            <a:avLst/>
          </a:prstGeom>
          <a:solidFill>
            <a:srgbClr val="D4E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12">
            <a:extLst>
              <a:ext uri="{FF2B5EF4-FFF2-40B4-BE49-F238E27FC236}">
                <a16:creationId xmlns:a16="http://schemas.microsoft.com/office/drawing/2014/main" id="{F2DBE7D2-ADB6-FB41-A936-8013964F9B2A}"/>
              </a:ext>
            </a:extLst>
          </p:cNvPr>
          <p:cNvSpPr/>
          <p:nvPr/>
        </p:nvSpPr>
        <p:spPr>
          <a:xfrm>
            <a:off x="0" y="0"/>
            <a:ext cx="9144000" cy="172736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3">
            <a:extLst>
              <a:ext uri="{FF2B5EF4-FFF2-40B4-BE49-F238E27FC236}">
                <a16:creationId xmlns:a16="http://schemas.microsoft.com/office/drawing/2014/main" id="{D427F44A-97FB-6E45-B5B5-EE25CA3C3F17}"/>
              </a:ext>
            </a:extLst>
          </p:cNvPr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4">
            <a:extLst>
              <a:ext uri="{FF2B5EF4-FFF2-40B4-BE49-F238E27FC236}">
                <a16:creationId xmlns:a16="http://schemas.microsoft.com/office/drawing/2014/main" id="{D4D4C99A-F5F7-3C44-A964-E9033EDEDC57}"/>
              </a:ext>
            </a:extLst>
          </p:cNvPr>
          <p:cNvSpPr/>
          <p:nvPr/>
        </p:nvSpPr>
        <p:spPr>
          <a:xfrm rot="10800000">
            <a:off x="-1" y="6633977"/>
            <a:ext cx="9144000" cy="58852"/>
          </a:xfrm>
          <a:prstGeom prst="rect">
            <a:avLst/>
          </a:prstGeom>
          <a:solidFill>
            <a:srgbClr val="F58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22">
            <a:extLst>
              <a:ext uri="{FF2B5EF4-FFF2-40B4-BE49-F238E27FC236}">
                <a16:creationId xmlns:a16="http://schemas.microsoft.com/office/drawing/2014/main" id="{5E73D1AC-C4E5-0F44-8F8A-7A59F3AE02F5}"/>
              </a:ext>
            </a:extLst>
          </p:cNvPr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032" y="998808"/>
            <a:ext cx="4138624" cy="559228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87328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235B6EE-CB63-7D48-8874-53E2A115D6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8682" y="1240417"/>
            <a:ext cx="3633851" cy="53269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84016C8-37BE-024E-8F38-1C56A551F68A}"/>
              </a:ext>
            </a:extLst>
          </p:cNvPr>
          <p:cNvPicPr/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898858" y="1240418"/>
            <a:ext cx="3883231" cy="5326967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12">
            <a:extLst>
              <a:ext uri="{FF2B5EF4-FFF2-40B4-BE49-F238E27FC236}">
                <a16:creationId xmlns:a16="http://schemas.microsoft.com/office/drawing/2014/main" id="{C25F371C-697D-3946-AF86-0AFF4E9010AE}"/>
              </a:ext>
            </a:extLst>
          </p:cNvPr>
          <p:cNvSpPr/>
          <p:nvPr/>
        </p:nvSpPr>
        <p:spPr>
          <a:xfrm>
            <a:off x="0" y="64821"/>
            <a:ext cx="9144000" cy="190500"/>
          </a:xfrm>
          <a:prstGeom prst="rect">
            <a:avLst/>
          </a:prstGeom>
          <a:solidFill>
            <a:srgbClr val="D4E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B017CD68-6A24-034C-821A-043E0C617E93}"/>
              </a:ext>
            </a:extLst>
          </p:cNvPr>
          <p:cNvSpPr/>
          <p:nvPr/>
        </p:nvSpPr>
        <p:spPr>
          <a:xfrm>
            <a:off x="0" y="0"/>
            <a:ext cx="9144000" cy="172736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14">
            <a:extLst>
              <a:ext uri="{FF2B5EF4-FFF2-40B4-BE49-F238E27FC236}">
                <a16:creationId xmlns:a16="http://schemas.microsoft.com/office/drawing/2014/main" id="{E9261F6F-76CF-D047-BD33-C93D814536AB}"/>
              </a:ext>
            </a:extLst>
          </p:cNvPr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17">
            <a:extLst>
              <a:ext uri="{FF2B5EF4-FFF2-40B4-BE49-F238E27FC236}">
                <a16:creationId xmlns:a16="http://schemas.microsoft.com/office/drawing/2014/main" id="{64BCE688-95FB-3B4F-A4E3-D2E86DB57B38}"/>
              </a:ext>
            </a:extLst>
          </p:cNvPr>
          <p:cNvSpPr/>
          <p:nvPr/>
        </p:nvSpPr>
        <p:spPr>
          <a:xfrm rot="10800000">
            <a:off x="-1" y="6633977"/>
            <a:ext cx="9144000" cy="58852"/>
          </a:xfrm>
          <a:prstGeom prst="rect">
            <a:avLst/>
          </a:prstGeom>
          <a:solidFill>
            <a:srgbClr val="F58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650"/>
            <a:ext cx="9144000" cy="1079652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Conditional Cash Transfer (CCT)</a:t>
            </a:r>
            <a:b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</a:t>
            </a:r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1) School Attendance &gt; 80% &amp;</a:t>
            </a:r>
            <a:r>
              <a:rPr lang="th-TH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(2) Normal BMI</a:t>
            </a:r>
            <a:endParaRPr lang="th-TH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442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conomic Crisis Infographics Free V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96557" y="-809625"/>
            <a:ext cx="5962650" cy="794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5"/>
          <p:cNvSpPr txBox="1">
            <a:spLocks/>
          </p:cNvSpPr>
          <p:nvPr/>
        </p:nvSpPr>
        <p:spPr>
          <a:xfrm>
            <a:off x="708655" y="420492"/>
            <a:ext cx="7490249" cy="6268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j-ea"/>
                <a:cs typeface="TH SarabunPSK" panose="020B0500040200020003" pitchFamily="34" charset="-34"/>
              </a:rPr>
              <a:t>Where are the poor students ?</a:t>
            </a:r>
            <a:endParaRPr kumimoji="0" lang="th-TH" sz="4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j-ea"/>
              <a:cs typeface="TH SarabunPSK" panose="020B0500040200020003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64821"/>
            <a:ext cx="9144000" cy="190500"/>
          </a:xfrm>
          <a:prstGeom prst="rect">
            <a:avLst/>
          </a:prstGeom>
          <a:solidFill>
            <a:srgbClr val="D4E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0"/>
            <a:ext cx="9144000" cy="172736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0" y="6667500"/>
            <a:ext cx="9144000" cy="190500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/>
          <p:cNvSpPr/>
          <p:nvPr/>
        </p:nvSpPr>
        <p:spPr>
          <a:xfrm rot="10800000">
            <a:off x="-1" y="6633977"/>
            <a:ext cx="9144000" cy="58852"/>
          </a:xfrm>
          <a:prstGeom prst="rect">
            <a:avLst/>
          </a:prstGeom>
          <a:solidFill>
            <a:srgbClr val="F5863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165251" y="6108055"/>
            <a:ext cx="29190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Poor Students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594740" y="6091317"/>
            <a:ext cx="351077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2C3E5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Extreme</a:t>
            </a:r>
            <a:r>
              <a:rPr lang="en-US" sz="3200" b="1" dirty="0">
                <a:solidFill>
                  <a:srgbClr val="2C3E50"/>
                </a:solidFill>
                <a:latin typeface="TH SarabunPSK" pitchFamily="34" charset="-34"/>
                <a:cs typeface="TH SarabunPSK" pitchFamily="34" charset="-34"/>
              </a:rPr>
              <a:t> Poor Students</a:t>
            </a:r>
            <a:endParaRPr kumimoji="0" lang="th-TH" sz="2400" b="0" i="0" u="none" strike="noStrike" kern="1200" cap="none" spc="0" normalizeH="0" baseline="0" noProof="0" dirty="0">
              <a:ln>
                <a:noFill/>
              </a:ln>
              <a:solidFill>
                <a:srgbClr val="2C3E5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EA8DCC-A316-8E4A-9D4D-E5272518932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655" y="1212515"/>
            <a:ext cx="3321232" cy="49209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D8C22E-0BC5-3F47-A844-B271BD26337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23904" y="1212515"/>
            <a:ext cx="3175000" cy="492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2035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2">
            <a:extLst>
              <a:ext uri="{FF2B5EF4-FFF2-40B4-BE49-F238E27FC236}">
                <a16:creationId xmlns:a16="http://schemas.microsoft.com/office/drawing/2014/main" id="{C25F371C-697D-3946-AF86-0AFF4E9010AE}"/>
              </a:ext>
            </a:extLst>
          </p:cNvPr>
          <p:cNvSpPr/>
          <p:nvPr/>
        </p:nvSpPr>
        <p:spPr>
          <a:xfrm>
            <a:off x="0" y="64821"/>
            <a:ext cx="9144000" cy="190500"/>
          </a:xfrm>
          <a:prstGeom prst="rect">
            <a:avLst/>
          </a:prstGeom>
          <a:solidFill>
            <a:srgbClr val="D4EF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H Sarabun New"/>
            </a:endParaRPr>
          </a:p>
        </p:txBody>
      </p:sp>
      <p:sp>
        <p:nvSpPr>
          <p:cNvPr id="6" name="Rectangle 13">
            <a:extLst>
              <a:ext uri="{FF2B5EF4-FFF2-40B4-BE49-F238E27FC236}">
                <a16:creationId xmlns:a16="http://schemas.microsoft.com/office/drawing/2014/main" id="{B017CD68-6A24-034C-821A-043E0C617E93}"/>
              </a:ext>
            </a:extLst>
          </p:cNvPr>
          <p:cNvSpPr/>
          <p:nvPr/>
        </p:nvSpPr>
        <p:spPr>
          <a:xfrm>
            <a:off x="0" y="0"/>
            <a:ext cx="9144000" cy="172736"/>
          </a:xfrm>
          <a:prstGeom prst="rect">
            <a:avLst/>
          </a:prstGeom>
          <a:solidFill>
            <a:srgbClr val="4DB8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TH Sarabun New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9652"/>
          </a:xfrm>
          <a:solidFill>
            <a:srgbClr val="00B156"/>
          </a:solidFill>
        </p:spPr>
        <p:txBody>
          <a:bodyPr>
            <a:noAutofit/>
          </a:bodyPr>
          <a:lstStyle/>
          <a:p>
            <a:pPr algn="ctr">
              <a:lnSpc>
                <a:spcPts val="2900"/>
              </a:lnSpc>
            </a:pPr>
            <a:r>
              <a:rPr lang="en-US" sz="32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EEF and MOE use CCT’s intelligence to plan and implement long-term program to improve equitable education in Thailand</a:t>
            </a:r>
            <a:endParaRPr lang="th-TH" sz="3200" b="1" dirty="0">
              <a:solidFill>
                <a:schemeClr val="bg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6FE347-0507-B54F-9189-CA9CB215B061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2CB675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1" i="0" u="none" strike="noStrike" kern="1200" cap="none" spc="0" normalizeH="0" baseline="0" noProof="0">
              <a:ln>
                <a:noFill/>
              </a:ln>
              <a:solidFill>
                <a:srgbClr val="2CB675"/>
              </a:solidFill>
              <a:effectLst/>
              <a:uLnTx/>
              <a:uFillTx/>
              <a:latin typeface="TH SarabunPSK (หัวเรื่อง)"/>
              <a:ea typeface="+mn-ea"/>
              <a:cs typeface="TH Sarabun New"/>
            </a:endParaRPr>
          </a:p>
        </p:txBody>
      </p:sp>
      <p:grpSp>
        <p:nvGrpSpPr>
          <p:cNvPr id="11" name="Group 6">
            <a:extLst>
              <a:ext uri="{FF2B5EF4-FFF2-40B4-BE49-F238E27FC236}">
                <a16:creationId xmlns:a16="http://schemas.microsoft.com/office/drawing/2014/main" id="{C71104CD-685F-489A-9D1D-B5A0B780EB25}"/>
              </a:ext>
            </a:extLst>
          </p:cNvPr>
          <p:cNvGrpSpPr/>
          <p:nvPr/>
        </p:nvGrpSpPr>
        <p:grpSpPr>
          <a:xfrm>
            <a:off x="0" y="6742537"/>
            <a:ext cx="9173527" cy="142847"/>
            <a:chOff x="3742535" y="6705601"/>
            <a:chExt cx="5430992" cy="161789"/>
          </a:xfrm>
        </p:grpSpPr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id="{D8A57F9C-D3AD-499D-8723-1BA0EDEEED57}"/>
                </a:ext>
              </a:extLst>
            </p:cNvPr>
            <p:cNvSpPr/>
            <p:nvPr/>
          </p:nvSpPr>
          <p:spPr>
            <a:xfrm>
              <a:off x="3742535" y="6705601"/>
              <a:ext cx="1872000" cy="161778"/>
            </a:xfrm>
            <a:prstGeom prst="rect">
              <a:avLst/>
            </a:prstGeom>
            <a:solidFill>
              <a:srgbClr val="2CB6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endParaRPr>
            </a:p>
          </p:txBody>
        </p:sp>
        <p:sp>
          <p:nvSpPr>
            <p:cNvPr id="13" name="Rectangle 9">
              <a:extLst>
                <a:ext uri="{FF2B5EF4-FFF2-40B4-BE49-F238E27FC236}">
                  <a16:creationId xmlns:a16="http://schemas.microsoft.com/office/drawing/2014/main" id="{429B09A5-B810-46FE-A91C-F17AB7CB367C}"/>
                </a:ext>
              </a:extLst>
            </p:cNvPr>
            <p:cNvSpPr/>
            <p:nvPr/>
          </p:nvSpPr>
          <p:spPr>
            <a:xfrm>
              <a:off x="5613464" y="6705612"/>
              <a:ext cx="1872000" cy="161778"/>
            </a:xfrm>
            <a:prstGeom prst="rect">
              <a:avLst/>
            </a:prstGeom>
            <a:solidFill>
              <a:srgbClr val="80BB4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5DBD73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endParaRP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9F646AC5-D2B7-4CE2-B1AD-539BF374F985}"/>
                </a:ext>
              </a:extLst>
            </p:cNvPr>
            <p:cNvSpPr/>
            <p:nvPr/>
          </p:nvSpPr>
          <p:spPr>
            <a:xfrm>
              <a:off x="7481527" y="6705601"/>
              <a:ext cx="1692000" cy="161778"/>
            </a:xfrm>
            <a:prstGeom prst="rect">
              <a:avLst/>
            </a:prstGeom>
            <a:solidFill>
              <a:srgbClr val="2CB67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endParaRPr>
            </a:p>
          </p:txBody>
        </p:sp>
      </p:grpSp>
      <p:pic>
        <p:nvPicPr>
          <p:cNvPr id="8" name="รูปภาพ 7">
            <a:extLst>
              <a:ext uri="{FF2B5EF4-FFF2-40B4-BE49-F238E27FC236}">
                <a16:creationId xmlns:a16="http://schemas.microsoft.com/office/drawing/2014/main" id="{3990DDEA-525D-A945-9F63-13EB868391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7404" y="1116567"/>
            <a:ext cx="3964187" cy="271633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รูปภาพ 14">
            <a:extLst>
              <a:ext uri="{FF2B5EF4-FFF2-40B4-BE49-F238E27FC236}">
                <a16:creationId xmlns:a16="http://schemas.microsoft.com/office/drawing/2014/main" id="{9D338798-F00F-A341-ACEF-A49AF8FE6D6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789" y="4301323"/>
            <a:ext cx="4044803" cy="24040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95DC6B42-BD20-5542-BB83-49D3D3B0912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0137" y="1076970"/>
            <a:ext cx="4040545" cy="269384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0" name="สี่เหลี่ยมผืนผ้ามุมมน 19">
            <a:extLst>
              <a:ext uri="{FF2B5EF4-FFF2-40B4-BE49-F238E27FC236}">
                <a16:creationId xmlns:a16="http://schemas.microsoft.com/office/drawing/2014/main" id="{F502B2FD-C813-5F4A-BE84-5AEC71A4E7F7}"/>
              </a:ext>
            </a:extLst>
          </p:cNvPr>
          <p:cNvSpPr/>
          <p:nvPr/>
        </p:nvSpPr>
        <p:spPr>
          <a:xfrm>
            <a:off x="1558804" y="1003006"/>
            <a:ext cx="1815264" cy="374922"/>
          </a:xfrm>
          <a:prstGeom prst="roundRect">
            <a:avLst/>
          </a:prstGeom>
          <a:solidFill>
            <a:srgbClr val="F3E5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rPr>
              <a:t>ตรวจสอบการบันทึกข้อมูล</a:t>
            </a:r>
          </a:p>
        </p:txBody>
      </p:sp>
      <p:sp>
        <p:nvSpPr>
          <p:cNvPr id="21" name="สี่เหลี่ยมผืนผ้ามุมมน 20">
            <a:extLst>
              <a:ext uri="{FF2B5EF4-FFF2-40B4-BE49-F238E27FC236}">
                <a16:creationId xmlns:a16="http://schemas.microsoft.com/office/drawing/2014/main" id="{6D57C193-D2AD-DA45-AB11-11F9FD7C038D}"/>
              </a:ext>
            </a:extLst>
          </p:cNvPr>
          <p:cNvSpPr/>
          <p:nvPr/>
        </p:nvSpPr>
        <p:spPr>
          <a:xfrm>
            <a:off x="6026922" y="1039034"/>
            <a:ext cx="1980143" cy="343072"/>
          </a:xfrm>
          <a:prstGeom prst="roundRect">
            <a:avLst/>
          </a:prstGeom>
          <a:solidFill>
            <a:srgbClr val="F3E5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rPr>
              <a:t>ตรวจสอบสถานะการโอนเงิน</a:t>
            </a:r>
          </a:p>
        </p:txBody>
      </p:sp>
      <p:pic>
        <p:nvPicPr>
          <p:cNvPr id="17" name="รูปภาพ 16">
            <a:extLst>
              <a:ext uri="{FF2B5EF4-FFF2-40B4-BE49-F238E27FC236}">
                <a16:creationId xmlns:a16="http://schemas.microsoft.com/office/drawing/2014/main" id="{BF841AF7-72EE-9747-B542-20A4C2C0C3B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4828" y="4301323"/>
            <a:ext cx="3999362" cy="241136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22" name="สี่เหลี่ยมผืนผ้ามุมมน 21">
            <a:extLst>
              <a:ext uri="{FF2B5EF4-FFF2-40B4-BE49-F238E27FC236}">
                <a16:creationId xmlns:a16="http://schemas.microsoft.com/office/drawing/2014/main" id="{62E58F5D-3AE7-4B4B-B41C-4D7A349CE093}"/>
              </a:ext>
            </a:extLst>
          </p:cNvPr>
          <p:cNvSpPr/>
          <p:nvPr/>
        </p:nvSpPr>
        <p:spPr>
          <a:xfrm>
            <a:off x="1393925" y="4006606"/>
            <a:ext cx="1980143" cy="343072"/>
          </a:xfrm>
          <a:prstGeom prst="roundRect">
            <a:avLst/>
          </a:prstGeom>
          <a:solidFill>
            <a:srgbClr val="F3E5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rPr>
              <a:t>ช่องทางการรับเงินของนักเรียน</a:t>
            </a:r>
          </a:p>
        </p:txBody>
      </p:sp>
      <p:sp>
        <p:nvSpPr>
          <p:cNvPr id="23" name="สี่เหลี่ยมผืนผ้ามุมมน 22">
            <a:extLst>
              <a:ext uri="{FF2B5EF4-FFF2-40B4-BE49-F238E27FC236}">
                <a16:creationId xmlns:a16="http://schemas.microsoft.com/office/drawing/2014/main" id="{C6DA990A-C9E0-664B-9D8E-FDF77B5E4900}"/>
              </a:ext>
            </a:extLst>
          </p:cNvPr>
          <p:cNvSpPr/>
          <p:nvPr/>
        </p:nvSpPr>
        <p:spPr>
          <a:xfrm>
            <a:off x="6156176" y="3983426"/>
            <a:ext cx="1980143" cy="343072"/>
          </a:xfrm>
          <a:prstGeom prst="roundRect">
            <a:avLst/>
          </a:prstGeom>
          <a:solidFill>
            <a:srgbClr val="F3E56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rPr>
              <a:t>สรุปข้อมูลภาพรวมของ </a:t>
            </a:r>
            <a:r>
              <a:rPr kumimoji="0" lang="th-TH" sz="1600" b="1" i="0" u="none" strike="noStrike" kern="1200" cap="none" spc="0" normalizeH="0" baseline="0" noProof="0" dirty="0" err="1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rPr>
              <a:t>รร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H SarabunPSK (หัวเรื่อง)"/>
                <a:ea typeface="+mn-ea"/>
                <a:cs typeface="TH Sarabun New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123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601C389-4B94-D645-BC49-6395ACD951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361" y="1213248"/>
            <a:ext cx="9144000" cy="522303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B340345-68FC-CF40-ADAF-419194EEDCA7}"/>
              </a:ext>
            </a:extLst>
          </p:cNvPr>
          <p:cNvSpPr/>
          <p:nvPr/>
        </p:nvSpPr>
        <p:spPr>
          <a:xfrm>
            <a:off x="234176" y="95005"/>
            <a:ext cx="7794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Big Data Applications: Fund Raising Campaign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028878" y="95005"/>
            <a:ext cx="839077" cy="871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878" y="-2695"/>
            <a:ext cx="1052872" cy="99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01403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FB340345-68FC-CF40-ADAF-419194EEDCA7}"/>
              </a:ext>
            </a:extLst>
          </p:cNvPr>
          <p:cNvSpPr/>
          <p:nvPr/>
        </p:nvSpPr>
        <p:spPr>
          <a:xfrm>
            <a:off x="234176" y="95005"/>
            <a:ext cx="7794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Big Data Applications: School Mapping/Bussing</a:t>
            </a: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97E528-C941-0341-A867-57C342246F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176" y="1099467"/>
            <a:ext cx="8318810" cy="544445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953555" y="95005"/>
            <a:ext cx="931653" cy="871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28878" y="33406"/>
            <a:ext cx="1052872" cy="99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0035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AAE6B7-D414-BD48-ACFD-421D9C9CD9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2" y="1016828"/>
            <a:ext cx="8855184" cy="560699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CD78143-4640-4845-B5E2-83E3122C92FF}"/>
              </a:ext>
            </a:extLst>
          </p:cNvPr>
          <p:cNvSpPr/>
          <p:nvPr/>
        </p:nvSpPr>
        <p:spPr>
          <a:xfrm>
            <a:off x="0" y="0"/>
            <a:ext cx="77947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Big Data Applications: Public Participation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96687" y="112143"/>
            <a:ext cx="970009" cy="83676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05C946-09E9-0543-9B20-7AAB9BADE1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96687" y="0"/>
            <a:ext cx="1052872" cy="99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787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ตัวแทนหมายเลขสไลด์ 3">
            <a:extLst>
              <a:ext uri="{FF2B5EF4-FFF2-40B4-BE49-F238E27FC236}">
                <a16:creationId xmlns:a16="http://schemas.microsoft.com/office/drawing/2014/main" id="{7787B875-B557-4DEA-9467-E5511CCE8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5608769"/>
            <a:ext cx="1543050" cy="273844"/>
          </a:xfrm>
        </p:spPr>
        <p:txBody>
          <a:bodyPr/>
          <a:lstStyle/>
          <a:p>
            <a:pPr defTabSz="457200"/>
            <a:fld id="{5642B3CE-ABDA-7447-823D-9C8E9646F4FF}" type="slidenum">
              <a:rPr lang="th-TH" sz="2400" i="1">
                <a:solidFill>
                  <a:prstClr val="black">
                    <a:tint val="75000"/>
                  </a:prstClr>
                </a:solidFill>
                <a:latin typeface="Calibri"/>
                <a:cs typeface="Cordia New" panose="020B0304020202020204" pitchFamily="34" charset="-34"/>
              </a:rPr>
              <a:pPr defTabSz="457200"/>
              <a:t>29</a:t>
            </a:fld>
            <a:endParaRPr lang="th-TH" sz="2400" i="1" dirty="0">
              <a:solidFill>
                <a:prstClr val="black">
                  <a:tint val="75000"/>
                </a:prstClr>
              </a:solidFill>
              <a:latin typeface="Calibri"/>
              <a:cs typeface="Cordia New" panose="020B0304020202020204" pitchFamily="34" charset="-34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345C4550-2141-46FD-A3DC-4E57D300A425}"/>
              </a:ext>
            </a:extLst>
          </p:cNvPr>
          <p:cNvSpPr txBox="1"/>
          <p:nvPr/>
        </p:nvSpPr>
        <p:spPr>
          <a:xfrm>
            <a:off x="47036" y="3278188"/>
            <a:ext cx="5450250" cy="210427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 defTabSz="457200">
              <a:buFont typeface="Arial" panose="020B0604020202020204" pitchFamily="34" charset="0"/>
              <a:buChar char="•"/>
              <a:tabLst>
                <a:tab pos="272654" algn="l"/>
              </a:tabLst>
            </a:pPr>
            <a:r>
              <a:rPr lang="en-US" sz="2000" b="1" dirty="0">
                <a:solidFill>
                  <a:prstClr val="black"/>
                </a:solidFill>
                <a:latin typeface="Calibri"/>
                <a:cs typeface="TH Sarabun New" panose="020B0500040200020003" pitchFamily="34" charset="-34"/>
              </a:rPr>
              <a:t>Area-based education</a:t>
            </a:r>
          </a:p>
          <a:p>
            <a:pPr marL="342900" indent="-342900" defTabSz="457200">
              <a:buFont typeface="Arial" panose="020B0604020202020204" pitchFamily="34" charset="0"/>
              <a:buChar char="•"/>
              <a:tabLst>
                <a:tab pos="272654" algn="l"/>
              </a:tabLst>
            </a:pPr>
            <a:r>
              <a:rPr lang="en-US" sz="2000" b="1" dirty="0">
                <a:solidFill>
                  <a:prstClr val="black"/>
                </a:solidFill>
                <a:latin typeface="Calibri"/>
                <a:cs typeface="TH Sarabun New" panose="020B0500040200020003" pitchFamily="34" charset="-34"/>
              </a:rPr>
              <a:t>Innovative financing &amp; Equity-based Budgeting</a:t>
            </a:r>
          </a:p>
          <a:p>
            <a:pPr marL="342900" indent="-342900" defTabSz="457200">
              <a:buFont typeface="Arial" panose="020B0604020202020204" pitchFamily="34" charset="0"/>
              <a:buChar char="•"/>
              <a:tabLst>
                <a:tab pos="272654" algn="l"/>
              </a:tabLst>
            </a:pPr>
            <a:r>
              <a:rPr lang="en-US" sz="2000" b="1" dirty="0">
                <a:solidFill>
                  <a:prstClr val="black"/>
                </a:solidFill>
                <a:latin typeface="Calibri"/>
                <a:cs typeface="TH Sarabun New" panose="020B0500040200020003" pitchFamily="34" charset="-34"/>
              </a:rPr>
              <a:t>Public-Private Partnership</a:t>
            </a:r>
          </a:p>
          <a:p>
            <a:pPr marL="342900" indent="-342900" defTabSz="457200">
              <a:buFont typeface="Arial" panose="020B0604020202020204" pitchFamily="34" charset="0"/>
              <a:buChar char="•"/>
              <a:tabLst>
                <a:tab pos="272654" algn="l"/>
              </a:tabLst>
            </a:pPr>
            <a:r>
              <a:rPr lang="en-US" sz="2000" b="1" dirty="0">
                <a:solidFill>
                  <a:prstClr val="black"/>
                </a:solidFill>
                <a:latin typeface="Calibri"/>
                <a:cs typeface="TH Sarabun New" panose="020B0500040200020003" pitchFamily="34" charset="-34"/>
              </a:rPr>
              <a:t>Data and technology for  equitable education</a:t>
            </a:r>
          </a:p>
          <a:p>
            <a:pPr marL="342900" indent="-342900" defTabSz="457200">
              <a:buFont typeface="Arial" panose="020B0604020202020204" pitchFamily="34" charset="0"/>
              <a:buChar char="•"/>
              <a:tabLst>
                <a:tab pos="272654" algn="l"/>
              </a:tabLst>
            </a:pPr>
            <a:r>
              <a:rPr lang="en-US" sz="2000" b="1" dirty="0">
                <a:solidFill>
                  <a:prstClr val="black"/>
                </a:solidFill>
                <a:latin typeface="Calibri"/>
                <a:cs typeface="TH Sarabun New" panose="020B0500040200020003" pitchFamily="34" charset="-34"/>
              </a:rPr>
              <a:t>Research and Evaluation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82859" y="2341874"/>
            <a:ext cx="83496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2000" b="1" dirty="0">
                <a:solidFill>
                  <a:prstClr val="black"/>
                </a:solidFill>
                <a:latin typeface="Calibri"/>
              </a:rPr>
              <a:t>All for education</a:t>
            </a:r>
          </a:p>
        </p:txBody>
      </p:sp>
      <p:sp>
        <p:nvSpPr>
          <p:cNvPr id="3" name="Pentagon 2"/>
          <p:cNvSpPr/>
          <p:nvPr/>
        </p:nvSpPr>
        <p:spPr>
          <a:xfrm>
            <a:off x="390478" y="1839134"/>
            <a:ext cx="4061780" cy="422730"/>
          </a:xfrm>
          <a:prstGeom prst="homePlate">
            <a:avLst/>
          </a:prstGeom>
          <a:solidFill>
            <a:srgbClr val="107A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2400" b="1" i="1" dirty="0">
                <a:solidFill>
                  <a:prstClr val="white"/>
                </a:solidFill>
                <a:latin typeface="Calibri"/>
              </a:rPr>
              <a:t>Theme:</a:t>
            </a:r>
          </a:p>
        </p:txBody>
      </p:sp>
      <p:sp>
        <p:nvSpPr>
          <p:cNvPr id="9" name="Pentagon 8"/>
          <p:cNvSpPr/>
          <p:nvPr/>
        </p:nvSpPr>
        <p:spPr>
          <a:xfrm>
            <a:off x="390479" y="2855457"/>
            <a:ext cx="4841922" cy="422730"/>
          </a:xfrm>
          <a:prstGeom prst="homePlate">
            <a:avLst/>
          </a:prstGeom>
          <a:solidFill>
            <a:srgbClr val="107AD2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2400" b="1" i="1" dirty="0">
                <a:solidFill>
                  <a:prstClr val="white"/>
                </a:solidFill>
                <a:latin typeface="Calibri"/>
              </a:rPr>
              <a:t>Sub-theme: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401" y="1380095"/>
            <a:ext cx="3843562" cy="378917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037" y="5489975"/>
            <a:ext cx="619539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57200"/>
            <a:r>
              <a:rPr lang="en-US" sz="1400" b="1" dirty="0">
                <a:solidFill>
                  <a:prstClr val="white"/>
                </a:solidFill>
                <a:latin typeface="Calibri"/>
                <a:cs typeface="Myriad Pro"/>
              </a:rPr>
              <a:t>Session 6: Consultation on the 2nd Ministerial Conference on SDG 4, 2020</a:t>
            </a:r>
          </a:p>
        </p:txBody>
      </p:sp>
      <p:sp>
        <p:nvSpPr>
          <p:cNvPr id="5" name="Rectangle 4"/>
          <p:cNvSpPr/>
          <p:nvPr/>
        </p:nvSpPr>
        <p:spPr>
          <a:xfrm>
            <a:off x="47036" y="0"/>
            <a:ext cx="2604724" cy="115824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023" y="19907"/>
            <a:ext cx="3991431" cy="13601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9824" y="6047690"/>
            <a:ext cx="1310545" cy="6552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9824" y="6047689"/>
            <a:ext cx="1310545" cy="65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2463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884" y="34506"/>
            <a:ext cx="3395554" cy="1090772"/>
          </a:xfrm>
          <a:prstGeom prst="rect">
            <a:avLst/>
          </a:prstGeom>
        </p:spPr>
      </p:pic>
      <p:sp>
        <p:nvSpPr>
          <p:cNvPr id="13" name="Freeform 12"/>
          <p:cNvSpPr/>
          <p:nvPr/>
        </p:nvSpPr>
        <p:spPr>
          <a:xfrm>
            <a:off x="60365" y="3081466"/>
            <a:ext cx="8644970" cy="2093010"/>
          </a:xfrm>
          <a:custGeom>
            <a:avLst/>
            <a:gdLst>
              <a:gd name="connsiteX0" fmla="*/ 0 w 7219042"/>
              <a:gd name="connsiteY0" fmla="*/ 2506610 h 2648278"/>
              <a:gd name="connsiteX1" fmla="*/ 1069521 w 7219042"/>
              <a:gd name="connsiteY1" fmla="*/ 2645403 h 2648278"/>
              <a:gd name="connsiteX2" fmla="*/ 2530928 w 7219042"/>
              <a:gd name="connsiteY2" fmla="*/ 2392310 h 2648278"/>
              <a:gd name="connsiteX3" fmla="*/ 3853542 w 7219042"/>
              <a:gd name="connsiteY3" fmla="*/ 1975932 h 2648278"/>
              <a:gd name="connsiteX4" fmla="*/ 5641521 w 7219042"/>
              <a:gd name="connsiteY4" fmla="*/ 1135010 h 2648278"/>
              <a:gd name="connsiteX5" fmla="*/ 6670221 w 7219042"/>
              <a:gd name="connsiteY5" fmla="*/ 432882 h 2648278"/>
              <a:gd name="connsiteX6" fmla="*/ 7192735 w 7219042"/>
              <a:gd name="connsiteY6" fmla="*/ 32832 h 2648278"/>
              <a:gd name="connsiteX7" fmla="*/ 7192735 w 7219042"/>
              <a:gd name="connsiteY7" fmla="*/ 32832 h 2648278"/>
              <a:gd name="connsiteX8" fmla="*/ 7217228 w 7219042"/>
              <a:gd name="connsiteY8" fmla="*/ 174 h 2648278"/>
              <a:gd name="connsiteX9" fmla="*/ 7217228 w 7219042"/>
              <a:gd name="connsiteY9" fmla="*/ 49160 h 2648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219042" h="2648278">
                <a:moveTo>
                  <a:pt x="0" y="2506610"/>
                </a:moveTo>
                <a:cubicBezTo>
                  <a:pt x="323850" y="2585531"/>
                  <a:pt x="647700" y="2664453"/>
                  <a:pt x="1069521" y="2645403"/>
                </a:cubicBezTo>
                <a:cubicBezTo>
                  <a:pt x="1491342" y="2626353"/>
                  <a:pt x="2066925" y="2503888"/>
                  <a:pt x="2530928" y="2392310"/>
                </a:cubicBezTo>
                <a:cubicBezTo>
                  <a:pt x="2994931" y="2280732"/>
                  <a:pt x="3335110" y="2185482"/>
                  <a:pt x="3853542" y="1975932"/>
                </a:cubicBezTo>
                <a:cubicBezTo>
                  <a:pt x="4371974" y="1766382"/>
                  <a:pt x="5172075" y="1392185"/>
                  <a:pt x="5641521" y="1135010"/>
                </a:cubicBezTo>
                <a:cubicBezTo>
                  <a:pt x="6110968" y="877835"/>
                  <a:pt x="6411685" y="616578"/>
                  <a:pt x="6670221" y="432882"/>
                </a:cubicBezTo>
                <a:cubicBezTo>
                  <a:pt x="6928757" y="249186"/>
                  <a:pt x="7192735" y="32832"/>
                  <a:pt x="7192735" y="32832"/>
                </a:cubicBezTo>
                <a:lnTo>
                  <a:pt x="7192735" y="32832"/>
                </a:lnTo>
                <a:cubicBezTo>
                  <a:pt x="7196817" y="27389"/>
                  <a:pt x="7213146" y="-2547"/>
                  <a:pt x="7217228" y="174"/>
                </a:cubicBezTo>
                <a:cubicBezTo>
                  <a:pt x="7221310" y="2895"/>
                  <a:pt x="7217228" y="49160"/>
                  <a:pt x="7217228" y="49160"/>
                </a:cubicBezTo>
              </a:path>
            </a:pathLst>
          </a:custGeom>
          <a:ln w="196850" cmpd="sng">
            <a:solidFill>
              <a:schemeClr val="accent3">
                <a:alpha val="45000"/>
              </a:schemeClr>
            </a:solidFill>
            <a:tailEnd type="triangle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en-US" sz="135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16" name="Picture 20" descr="slide jump-01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8398219" y="1597712"/>
            <a:ext cx="651305" cy="1483754"/>
          </a:xfrm>
          <a:prstGeom prst="rect">
            <a:avLst/>
          </a:prstGeom>
          <a:solidFill>
            <a:schemeClr val="bg1">
              <a:lumMod val="5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7" name="Oval 16"/>
          <p:cNvSpPr/>
          <p:nvPr/>
        </p:nvSpPr>
        <p:spPr>
          <a:xfrm>
            <a:off x="199736" y="4825453"/>
            <a:ext cx="743670" cy="698046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050" b="1" dirty="0">
                <a:solidFill>
                  <a:srgbClr val="00B0F0"/>
                </a:solidFill>
                <a:latin typeface="Calibri" panose="020F0502020204030204"/>
              </a:rPr>
              <a:t>May-Aug 2019</a:t>
            </a:r>
          </a:p>
        </p:txBody>
      </p:sp>
      <p:sp>
        <p:nvSpPr>
          <p:cNvPr id="18" name="Oval 17"/>
          <p:cNvSpPr/>
          <p:nvPr/>
        </p:nvSpPr>
        <p:spPr>
          <a:xfrm>
            <a:off x="1359488" y="4817967"/>
            <a:ext cx="743670" cy="698046"/>
          </a:xfrm>
          <a:prstGeom prst="ellipse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050" b="1" dirty="0">
                <a:solidFill>
                  <a:srgbClr val="7030A0"/>
                </a:solidFill>
                <a:latin typeface="Calibri" panose="020F0502020204030204"/>
              </a:rPr>
              <a:t>Sep 2019</a:t>
            </a:r>
          </a:p>
        </p:txBody>
      </p:sp>
      <p:sp>
        <p:nvSpPr>
          <p:cNvPr id="20" name="Oval 19"/>
          <p:cNvSpPr/>
          <p:nvPr/>
        </p:nvSpPr>
        <p:spPr>
          <a:xfrm>
            <a:off x="2386877" y="4732943"/>
            <a:ext cx="743670" cy="69804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050" b="1" dirty="0">
                <a:solidFill>
                  <a:srgbClr val="70AD47">
                    <a:lumMod val="75000"/>
                  </a:srgbClr>
                </a:solidFill>
                <a:latin typeface="Calibri" panose="020F0502020204030204"/>
              </a:rPr>
              <a:t>Oct-Dec 2019</a:t>
            </a:r>
          </a:p>
        </p:txBody>
      </p:sp>
      <p:sp>
        <p:nvSpPr>
          <p:cNvPr id="24" name="Oval 23"/>
          <p:cNvSpPr/>
          <p:nvPr/>
        </p:nvSpPr>
        <p:spPr>
          <a:xfrm>
            <a:off x="3847436" y="4342650"/>
            <a:ext cx="743670" cy="698046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050" b="1" dirty="0">
                <a:solidFill>
                  <a:srgbClr val="FFC000">
                    <a:lumMod val="75000"/>
                  </a:srgbClr>
                </a:solidFill>
                <a:latin typeface="Calibri" panose="020F0502020204030204"/>
              </a:rPr>
              <a:t>Dec 2019-Mar 2020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731323" y="2415213"/>
            <a:ext cx="2144960" cy="1472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28588" indent="-128588" defTabSz="45720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Press Conference “The International Conference on Equitable Education: All for Education”</a:t>
            </a:r>
          </a:p>
          <a:p>
            <a:pPr marL="128588" indent="-128588" defTabSz="45720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The International Symposium “Lesson Learnt from UNESCO Learning Cities: Area-Based Approaches to All for Education”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177775" y="3533642"/>
            <a:ext cx="813845" cy="31226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1050" b="1" dirty="0">
                <a:solidFill>
                  <a:prstClr val="white"/>
                </a:solidFill>
                <a:latin typeface="Calibri" panose="020F0502020204030204"/>
              </a:rPr>
              <a:t>Registration</a:t>
            </a:r>
          </a:p>
        </p:txBody>
      </p:sp>
      <p:sp>
        <p:nvSpPr>
          <p:cNvPr id="31" name="Oval 30"/>
          <p:cNvSpPr/>
          <p:nvPr/>
        </p:nvSpPr>
        <p:spPr>
          <a:xfrm>
            <a:off x="5135088" y="3831969"/>
            <a:ext cx="1050443" cy="985999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050" b="1" dirty="0">
                <a:solidFill>
                  <a:prstClr val="black"/>
                </a:solidFill>
                <a:latin typeface="Calibri" panose="020F0502020204030204"/>
              </a:rPr>
              <a:t>May – Sep</a:t>
            </a:r>
          </a:p>
          <a:p>
            <a:pPr algn="ctr" defTabSz="457200"/>
            <a:r>
              <a:rPr lang="en-US" sz="1050" b="1" dirty="0">
                <a:solidFill>
                  <a:prstClr val="black"/>
                </a:solidFill>
                <a:latin typeface="Calibri" panose="020F0502020204030204"/>
              </a:rPr>
              <a:t>2020</a:t>
            </a:r>
          </a:p>
        </p:txBody>
      </p:sp>
      <p:sp>
        <p:nvSpPr>
          <p:cNvPr id="32" name="Rectangle 31"/>
          <p:cNvSpPr/>
          <p:nvPr/>
        </p:nvSpPr>
        <p:spPr>
          <a:xfrm>
            <a:off x="5660308" y="2553013"/>
            <a:ext cx="1608636" cy="64269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1050" b="1" dirty="0">
                <a:solidFill>
                  <a:prstClr val="white"/>
                </a:solidFill>
                <a:latin typeface="Calibri" panose="020F0502020204030204"/>
              </a:rPr>
              <a:t>The International Conference on Equitable Education: All for Education</a:t>
            </a:r>
          </a:p>
        </p:txBody>
      </p:sp>
      <p:sp>
        <p:nvSpPr>
          <p:cNvPr id="33" name="Oval 32"/>
          <p:cNvSpPr/>
          <p:nvPr/>
        </p:nvSpPr>
        <p:spPr>
          <a:xfrm>
            <a:off x="6229579" y="3602125"/>
            <a:ext cx="838672" cy="771954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050" b="1" dirty="0">
                <a:solidFill>
                  <a:srgbClr val="4472C4">
                    <a:lumMod val="75000"/>
                  </a:srgbClr>
                </a:solidFill>
                <a:latin typeface="Calibri" panose="020F0502020204030204"/>
              </a:rPr>
              <a:t>Sep 2020 onward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660390" y="5035682"/>
            <a:ext cx="1615402" cy="5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28588" indent="-128588" defTabSz="45720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Follow up key issues from the conference </a:t>
            </a:r>
          </a:p>
          <a:p>
            <a:pPr marL="128588" indent="-128588" defTabSz="45720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Policy Movements</a:t>
            </a:r>
          </a:p>
          <a:p>
            <a:pPr marL="128588" indent="-128588" defTabSz="45720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International networks</a:t>
            </a:r>
          </a:p>
        </p:txBody>
      </p:sp>
      <p:cxnSp>
        <p:nvCxnSpPr>
          <p:cNvPr id="36" name="Straight Connector 35"/>
          <p:cNvCxnSpPr/>
          <p:nvPr/>
        </p:nvCxnSpPr>
        <p:spPr>
          <a:xfrm>
            <a:off x="1731323" y="2507725"/>
            <a:ext cx="0" cy="2317729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tangle 36"/>
          <p:cNvSpPr/>
          <p:nvPr/>
        </p:nvSpPr>
        <p:spPr>
          <a:xfrm>
            <a:off x="578550" y="3686042"/>
            <a:ext cx="1095489" cy="828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28588" indent="-128588" defTabSz="457200">
              <a:buFont typeface="Arial" panose="020B0604020202020204" pitchFamily="34" charset="0"/>
              <a:buChar char="•"/>
            </a:pPr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Working group meetings with International Co-Hosts  </a:t>
            </a:r>
            <a:r>
              <a:rPr lang="en-US" sz="1050" dirty="0" err="1">
                <a:solidFill>
                  <a:prstClr val="black"/>
                </a:solidFill>
                <a:latin typeface="Calibri" panose="020F0502020204030204"/>
              </a:rPr>
              <a:t>eg</a:t>
            </a:r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. UNESCO, UNICEF, Save the children </a:t>
            </a:r>
          </a:p>
        </p:txBody>
      </p:sp>
      <p:cxnSp>
        <p:nvCxnSpPr>
          <p:cNvPr id="38" name="Straight Connector 37"/>
          <p:cNvCxnSpPr/>
          <p:nvPr/>
        </p:nvCxnSpPr>
        <p:spPr>
          <a:xfrm flipH="1">
            <a:off x="574737" y="3513740"/>
            <a:ext cx="3416" cy="1327292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750211" y="4357858"/>
            <a:ext cx="0" cy="325895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4189241" y="3718118"/>
            <a:ext cx="0" cy="589262"/>
          </a:xfrm>
          <a:prstGeom prst="line">
            <a:avLst/>
          </a:prstGeom>
          <a:ln w="28575"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660308" y="2553014"/>
            <a:ext cx="0" cy="1279067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Rectangle 45"/>
          <p:cNvSpPr/>
          <p:nvPr/>
        </p:nvSpPr>
        <p:spPr>
          <a:xfrm>
            <a:off x="2735603" y="3874062"/>
            <a:ext cx="1193067" cy="50038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1050" b="1" dirty="0">
                <a:solidFill>
                  <a:prstClr val="white"/>
                </a:solidFill>
                <a:latin typeface="Calibri" panose="020F0502020204030204"/>
              </a:rPr>
              <a:t>International EEF Network Conference</a:t>
            </a:r>
          </a:p>
        </p:txBody>
      </p:sp>
      <p:cxnSp>
        <p:nvCxnSpPr>
          <p:cNvPr id="49" name="Straight Connector 48"/>
          <p:cNvCxnSpPr/>
          <p:nvPr/>
        </p:nvCxnSpPr>
        <p:spPr>
          <a:xfrm>
            <a:off x="6675840" y="4340954"/>
            <a:ext cx="0" cy="1282352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50">
            <a:extLst>
              <a:ext uri="{FF2B5EF4-FFF2-40B4-BE49-F238E27FC236}">
                <a16:creationId xmlns:a16="http://schemas.microsoft.com/office/drawing/2014/main" id="{4E55FF62-08AE-4146-AE93-58D2046CA64B}"/>
              </a:ext>
            </a:extLst>
          </p:cNvPr>
          <p:cNvSpPr/>
          <p:nvPr/>
        </p:nvSpPr>
        <p:spPr>
          <a:xfrm>
            <a:off x="0" y="859579"/>
            <a:ext cx="9144000" cy="682887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US" sz="2400" b="1" dirty="0">
                <a:solidFill>
                  <a:prstClr val="white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The International Conference on Equitable Education: All for Education</a:t>
            </a:r>
          </a:p>
        </p:txBody>
      </p:sp>
      <p:sp>
        <p:nvSpPr>
          <p:cNvPr id="52" name="Rectangle 51"/>
          <p:cNvSpPr/>
          <p:nvPr/>
        </p:nvSpPr>
        <p:spPr>
          <a:xfrm>
            <a:off x="6686338" y="4688977"/>
            <a:ext cx="1437795" cy="25798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1050" b="1" dirty="0">
                <a:solidFill>
                  <a:prstClr val="white"/>
                </a:solidFill>
                <a:latin typeface="Calibri" panose="020F0502020204030204"/>
              </a:rPr>
              <a:t>Post Conference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3233669" y="5151206"/>
            <a:ext cx="1526412" cy="765725"/>
          </a:xfrm>
          <a:prstGeom prst="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endParaRPr lang="en-US" sz="1050" b="1" dirty="0">
              <a:solidFill>
                <a:prstClr val="black"/>
              </a:solidFill>
              <a:latin typeface="Calibri" panose="020F0502020204030204"/>
            </a:endParaRPr>
          </a:p>
          <a:p>
            <a:pPr algn="ctr" defTabSz="457200"/>
            <a:r>
              <a:rPr lang="en-US" sz="1050" dirty="0">
                <a:solidFill>
                  <a:prstClr val="black"/>
                </a:solidFill>
                <a:latin typeface="Calibri" panose="020F0502020204030204"/>
              </a:rPr>
              <a:t>4 Regional workshops under the theme “Area-Based Education”</a:t>
            </a:r>
          </a:p>
        </p:txBody>
      </p:sp>
      <p:sp>
        <p:nvSpPr>
          <p:cNvPr id="71" name="Rectangle 70"/>
          <p:cNvSpPr/>
          <p:nvPr/>
        </p:nvSpPr>
        <p:spPr>
          <a:xfrm>
            <a:off x="22333" y="1589683"/>
            <a:ext cx="1472053" cy="371845"/>
          </a:xfrm>
          <a:prstGeom prst="rect">
            <a:avLst/>
          </a:prstGeom>
          <a:solidFill>
            <a:srgbClr val="008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1500" b="1" dirty="0">
                <a:solidFill>
                  <a:prstClr val="white"/>
                </a:solidFill>
                <a:latin typeface="Calibri" panose="020F0502020204030204"/>
              </a:rPr>
              <a:t>Pre-Conference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8535" y="1542466"/>
            <a:ext cx="5041904" cy="4458285"/>
          </a:xfrm>
          <a:prstGeom prst="rect">
            <a:avLst/>
          </a:prstGeom>
          <a:noFill/>
          <a:ln w="3492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3214112" y="5096757"/>
            <a:ext cx="1564939" cy="250128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200" b="1" dirty="0">
                <a:solidFill>
                  <a:prstClr val="white"/>
                </a:solidFill>
                <a:latin typeface="Calibri" panose="020F0502020204030204"/>
              </a:rPr>
              <a:t>Oct 2019 – Apr 2020</a:t>
            </a:r>
          </a:p>
        </p:txBody>
      </p:sp>
      <p:sp>
        <p:nvSpPr>
          <p:cNvPr id="28" name="Oval 27"/>
          <p:cNvSpPr/>
          <p:nvPr/>
        </p:nvSpPr>
        <p:spPr>
          <a:xfrm>
            <a:off x="7130529" y="3280611"/>
            <a:ext cx="838672" cy="771954"/>
          </a:xfrm>
          <a:prstGeom prst="ellipse">
            <a:avLst/>
          </a:prstGeom>
          <a:solidFill>
            <a:schemeClr val="bg1"/>
          </a:solidFill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457200"/>
            <a:r>
              <a:rPr lang="en-US" sz="1050" b="1" dirty="0">
                <a:solidFill>
                  <a:srgbClr val="7030A0"/>
                </a:solidFill>
                <a:latin typeface="Calibri" panose="020F0502020204030204"/>
              </a:rPr>
              <a:t>Oct-Nov</a:t>
            </a:r>
          </a:p>
          <a:p>
            <a:pPr algn="ctr" defTabSz="457200"/>
            <a:r>
              <a:rPr lang="en-US" sz="1050" b="1" dirty="0">
                <a:solidFill>
                  <a:srgbClr val="7030A0"/>
                </a:solidFill>
                <a:latin typeface="Calibri" panose="020F0502020204030204"/>
              </a:rPr>
              <a:t>2020</a:t>
            </a:r>
          </a:p>
        </p:txBody>
      </p:sp>
      <p:sp>
        <p:nvSpPr>
          <p:cNvPr id="29" name="Rectangle 28"/>
          <p:cNvSpPr/>
          <p:nvPr/>
        </p:nvSpPr>
        <p:spPr>
          <a:xfrm>
            <a:off x="7548447" y="4151368"/>
            <a:ext cx="1278054" cy="460536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defTabSz="457200"/>
            <a:r>
              <a:rPr lang="en-US" sz="1050" b="1" dirty="0">
                <a:solidFill>
                  <a:prstClr val="white"/>
                </a:solidFill>
                <a:latin typeface="Calibri" panose="020F0502020204030204"/>
              </a:rPr>
              <a:t>2</a:t>
            </a:r>
            <a:r>
              <a:rPr lang="en-US" sz="1050" b="1" baseline="30000" dirty="0">
                <a:solidFill>
                  <a:prstClr val="white"/>
                </a:solidFill>
                <a:latin typeface="Calibri" panose="020F0502020204030204"/>
              </a:rPr>
              <a:t>nd</a:t>
            </a:r>
            <a:r>
              <a:rPr lang="en-US" sz="1050" b="1" dirty="0">
                <a:solidFill>
                  <a:prstClr val="white"/>
                </a:solidFill>
                <a:latin typeface="Calibri" panose="020F0502020204030204"/>
              </a:rPr>
              <a:t> Ministerial Conference on SDG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7564219" y="4032244"/>
            <a:ext cx="0" cy="48241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00016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559143-E0FE-4272-ACCC-F5964F49189F}"/>
              </a:ext>
            </a:extLst>
          </p:cNvPr>
          <p:cNvSpPr txBox="1"/>
          <p:nvPr/>
        </p:nvSpPr>
        <p:spPr>
          <a:xfrm>
            <a:off x="-1" y="1435838"/>
            <a:ext cx="9189052" cy="80063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lIns="108000" rtlCol="0" anchor="ctr">
            <a:noAutofit/>
          </a:bodyPr>
          <a:lstStyle/>
          <a:p>
            <a:pPr algn="ctr" defTabSz="457200">
              <a:tabLst>
                <a:tab pos="333375" algn="l"/>
              </a:tabLst>
            </a:pPr>
            <a:r>
              <a:rPr lang="en-US" sz="2000" dirty="0">
                <a:solidFill>
                  <a:prstClr val="white"/>
                </a:solidFill>
                <a:latin typeface="Calibri"/>
              </a:rPr>
              <a:t>Press Conference</a:t>
            </a:r>
          </a:p>
          <a:p>
            <a:pPr algn="ctr" defTabSz="457200">
              <a:tabLst>
                <a:tab pos="333375" algn="l"/>
              </a:tabLst>
            </a:pPr>
            <a:r>
              <a:rPr lang="en-US" sz="2000" dirty="0">
                <a:solidFill>
                  <a:prstClr val="white"/>
                </a:solidFill>
                <a:latin typeface="Calibri"/>
              </a:rPr>
              <a:t>The International Conference on Equitable Education: All for Education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250" y="2217553"/>
            <a:ext cx="5312048" cy="3783197"/>
          </a:xfrm>
          <a:prstGeom prst="rect">
            <a:avLst/>
          </a:prstGeom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1581" y="2217554"/>
            <a:ext cx="2049517" cy="37864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6221" y="2219391"/>
            <a:ext cx="2002831" cy="378135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52" y="8626"/>
            <a:ext cx="4213424" cy="1435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9824" y="6057849"/>
            <a:ext cx="1310545" cy="655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00597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3">
            <a:extLst>
              <a:ext uri="{FF2B5EF4-FFF2-40B4-BE49-F238E27FC236}">
                <a16:creationId xmlns:a16="http://schemas.microsoft.com/office/drawing/2014/main" id="{D4124C2F-388A-A247-9AB6-CF6CD48509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8044"/>
            <a:ext cx="6053559" cy="5185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502DFDF-208E-0E4E-92FF-A8955116F235}"/>
              </a:ext>
            </a:extLst>
          </p:cNvPr>
          <p:cNvSpPr txBox="1"/>
          <p:nvPr/>
        </p:nvSpPr>
        <p:spPr>
          <a:xfrm>
            <a:off x="6205197" y="-904148"/>
            <a:ext cx="2815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en-US" sz="4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Thank you </a:t>
            </a:r>
          </a:p>
          <a:p>
            <a:pPr algn="ctr"/>
            <a:r>
              <a:rPr lang="en-US" sz="4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very much</a:t>
            </a:r>
          </a:p>
          <a:p>
            <a:endParaRPr lang="en-US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3465001-EA99-FF41-AE12-93EEBB31FE4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6400" y="1749359"/>
            <a:ext cx="2055125" cy="202172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4192261-A9A9-9140-B2A6-A1F3B8B637F9}"/>
              </a:ext>
            </a:extLst>
          </p:cNvPr>
          <p:cNvSpPr/>
          <p:nvPr/>
        </p:nvSpPr>
        <p:spPr>
          <a:xfrm>
            <a:off x="0" y="5185458"/>
            <a:ext cx="9144000" cy="167254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03E252-A296-B745-87EC-C0E4DC593441}"/>
              </a:ext>
            </a:extLst>
          </p:cNvPr>
          <p:cNvSpPr/>
          <p:nvPr/>
        </p:nvSpPr>
        <p:spPr>
          <a:xfrm>
            <a:off x="6366966" y="3583645"/>
            <a:ext cx="26539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F57A23"/>
                </a:solidFill>
                <a:hlinkClick r:id="rId4"/>
              </a:rPr>
              <a:t>More information:</a:t>
            </a:r>
          </a:p>
          <a:p>
            <a:pPr algn="ctr"/>
            <a:r>
              <a:rPr lang="en-US" sz="2400" dirty="0">
                <a:solidFill>
                  <a:srgbClr val="F57A23"/>
                </a:solidFill>
                <a:hlinkClick r:id="rId4"/>
              </a:rPr>
              <a:t>research.eef.or.th</a:t>
            </a:r>
            <a:endParaRPr lang="th-TH" sz="2400" b="1" dirty="0">
              <a:solidFill>
                <a:srgbClr val="F57A23"/>
              </a:solidFill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5AD562B-2149-6F4D-B3A9-77A7615C91A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6401" y="4614531"/>
            <a:ext cx="340217" cy="340217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838F7A5-8F68-3D48-98D0-9AD5FCF226B0}"/>
              </a:ext>
            </a:extLst>
          </p:cNvPr>
          <p:cNvSpPr/>
          <p:nvPr/>
        </p:nvSpPr>
        <p:spPr>
          <a:xfrm>
            <a:off x="6666401" y="4605740"/>
            <a:ext cx="25358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EEFthailand</a:t>
            </a:r>
            <a:endParaRPr lang="th-TH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3929" y="5421564"/>
            <a:ext cx="76161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</a:rPr>
              <a:t>Investing to expand more </a:t>
            </a:r>
          </a:p>
          <a:p>
            <a:pPr algn="ctr"/>
            <a:r>
              <a:rPr lang="en-US" sz="3600" b="1" dirty="0">
                <a:solidFill>
                  <a:schemeClr val="bg1"/>
                </a:solidFill>
              </a:rPr>
              <a:t>equitable educational opportunities</a:t>
            </a:r>
          </a:p>
        </p:txBody>
      </p:sp>
    </p:spTree>
    <p:extLst>
      <p:ext uri="{BB962C8B-B14F-4D97-AF65-F5344CB8AC3E}">
        <p14:creationId xmlns:p14="http://schemas.microsoft.com/office/powerpoint/2010/main" val="12960031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802</TotalTime>
  <Words>1215</Words>
  <Application>Microsoft Office PowerPoint</Application>
  <PresentationFormat>On-screen Show (4:3)</PresentationFormat>
  <Paragraphs>234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32</vt:i4>
      </vt:variant>
    </vt:vector>
  </HeadingPairs>
  <TitlesOfParts>
    <vt:vector size="49" baseType="lpstr">
      <vt:lpstr>Arial</vt:lpstr>
      <vt:lpstr>Calibri</vt:lpstr>
      <vt:lpstr>Calibri Light</vt:lpstr>
      <vt:lpstr>Museo Sans 300</vt:lpstr>
      <vt:lpstr>Museo Sans 500</vt:lpstr>
      <vt:lpstr>Museo Sans 700</vt:lpstr>
      <vt:lpstr>Museo Slab 300</vt:lpstr>
      <vt:lpstr>Superspace Bold</vt:lpstr>
      <vt:lpstr>TH Sarabun New</vt:lpstr>
      <vt:lpstr>TH SarabunPSK</vt:lpstr>
      <vt:lpstr>TH SarabunPSK (หัวเรื่อง)</vt:lpstr>
      <vt:lpstr>Wingdings</vt:lpstr>
      <vt:lpstr>Office Theme</vt:lpstr>
      <vt:lpstr>1_Office Theme</vt:lpstr>
      <vt:lpstr>2_Office Theme</vt:lpstr>
      <vt:lpstr>3_Office Theme</vt:lpstr>
      <vt:lpstr>4_Office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EEF’s OOSCY Strategy</vt:lpstr>
      <vt:lpstr>EEF’s Program for Out-of-school Children and Youth </vt:lpstr>
      <vt:lpstr>PowerPoint Presentation</vt:lpstr>
      <vt:lpstr>District-level Database for Community-based Survey</vt:lpstr>
      <vt:lpstr>Piloting 20 Provinces using Area-based Approach</vt:lpstr>
      <vt:lpstr>Changing from functional-based to Target-based approach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3 parties approval</vt:lpstr>
      <vt:lpstr>PowerPoint Presentation</vt:lpstr>
      <vt:lpstr>PowerPoint Presentation</vt:lpstr>
      <vt:lpstr>PowerPoint Presentation</vt:lpstr>
      <vt:lpstr>Conditional Cash Transfer (CCT) (1) School Attendance &gt; 80% &amp; (2) Normal BMI</vt:lpstr>
      <vt:lpstr>PowerPoint Presentation</vt:lpstr>
      <vt:lpstr>EEF and MOE use CCT’s intelligence to plan and implement long-term program to improve equitable education in Thailand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Typicaltomato</dc:creator>
  <cp:lastModifiedBy>Admins</cp:lastModifiedBy>
  <cp:revision>76</cp:revision>
  <dcterms:created xsi:type="dcterms:W3CDTF">2018-07-03T04:50:50Z</dcterms:created>
  <dcterms:modified xsi:type="dcterms:W3CDTF">2019-10-16T05:25:13Z</dcterms:modified>
</cp:coreProperties>
</file>